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674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675" r:id="rId15"/>
    <p:sldId id="350" r:id="rId16"/>
    <p:sldId id="577" r:id="rId17"/>
    <p:sldId id="709" r:id="rId18"/>
    <p:sldId id="579" r:id="rId19"/>
    <p:sldId id="677" r:id="rId20"/>
    <p:sldId id="678" r:id="rId21"/>
    <p:sldId id="704" r:id="rId22"/>
    <p:sldId id="748" r:id="rId23"/>
    <p:sldId id="711" r:id="rId24"/>
    <p:sldId id="593" r:id="rId25"/>
    <p:sldId id="679" r:id="rId26"/>
    <p:sldId id="680" r:id="rId27"/>
    <p:sldId id="681" r:id="rId28"/>
    <p:sldId id="374" r:id="rId29"/>
    <p:sldId id="478" r:id="rId30"/>
    <p:sldId id="485" r:id="rId31"/>
    <p:sldId id="488" r:id="rId32"/>
    <p:sldId id="705" r:id="rId33"/>
    <p:sldId id="490" r:id="rId34"/>
    <p:sldId id="713" r:id="rId35"/>
    <p:sldId id="635" r:id="rId36"/>
    <p:sldId id="714" r:id="rId37"/>
    <p:sldId id="496" r:id="rId38"/>
    <p:sldId id="682" r:id="rId39"/>
    <p:sldId id="631" r:id="rId40"/>
    <p:sldId id="691" r:id="rId41"/>
    <p:sldId id="692" r:id="rId42"/>
    <p:sldId id="693" r:id="rId43"/>
    <p:sldId id="695" r:id="rId44"/>
    <p:sldId id="694" r:id="rId45"/>
    <p:sldId id="750" r:id="rId46"/>
    <p:sldId id="696" r:id="rId47"/>
    <p:sldId id="697" r:id="rId48"/>
    <p:sldId id="747" r:id="rId49"/>
    <p:sldId id="698" r:id="rId50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5D7E"/>
    <a:srgbClr val="D4DFEF"/>
    <a:srgbClr val="7F99BD"/>
    <a:srgbClr val="D8B25C"/>
    <a:srgbClr val="D8D9E7"/>
    <a:srgbClr val="D9D9D9"/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7" d="100"/>
          <a:sy n="107" d="100"/>
        </p:scale>
        <p:origin x="126" y="426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sz="4000" b="1">
                <a:latin typeface="+mn-lt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61BC-9811-46FE-A034-40CE869CD558}" type="datetimeFigureOut">
              <a:rPr lang="zh-TW" altLang="en-US" smtClean="0"/>
              <a:pPr/>
              <a:t>2022/11/07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AD743-6FA2-40D7-AF9D-AEE855FCA8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61BC-9811-46FE-A034-40CE869CD558}" type="datetimeFigureOut">
              <a:rPr lang="zh-TW" altLang="en-US" smtClean="0"/>
              <a:pPr/>
              <a:t>2022/11/07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AD743-6FA2-40D7-AF9D-AEE855FCA8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61BC-9811-46FE-A034-40CE869CD558}" type="datetimeFigureOut">
              <a:rPr lang="zh-TW" altLang="en-US" smtClean="0"/>
              <a:pPr/>
              <a:t>2022/11/07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AD743-6FA2-40D7-AF9D-AEE855FCA8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6988\Downloads\pexels-fauxels-3184460.jpg"/>
          <p:cNvPicPr>
            <a:picLocks noChangeAspect="1" noChangeArrowheads="1"/>
          </p:cNvPicPr>
          <p:nvPr userDrawn="1"/>
        </p:nvPicPr>
        <p:blipFill>
          <a:blip r:embed="rId2" cstate="print"/>
          <a:srcRect l="80853"/>
          <a:stretch>
            <a:fillRect/>
          </a:stretch>
        </p:blipFill>
        <p:spPr bwMode="auto">
          <a:xfrm flipH="1">
            <a:off x="7668430" y="0"/>
            <a:ext cx="1475570" cy="5143500"/>
          </a:xfrm>
          <a:prstGeom prst="rect">
            <a:avLst/>
          </a:prstGeom>
          <a:noFill/>
        </p:spPr>
      </p:pic>
      <p:pic>
        <p:nvPicPr>
          <p:cNvPr id="1026" name="Picture 2" descr="C:\Users\6988\Downloads\pexels-fauxels-3184460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640" y="0"/>
            <a:ext cx="7706873" cy="5143500"/>
          </a:xfrm>
          <a:prstGeom prst="rect">
            <a:avLst/>
          </a:prstGeom>
          <a:noFill/>
        </p:spPr>
      </p:pic>
      <p:sp>
        <p:nvSpPr>
          <p:cNvPr id="10" name="橢圓 9"/>
          <p:cNvSpPr/>
          <p:nvPr userDrawn="1"/>
        </p:nvSpPr>
        <p:spPr>
          <a:xfrm>
            <a:off x="4067930" y="267430"/>
            <a:ext cx="4608640" cy="4608640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923910" y="771501"/>
            <a:ext cx="4824670" cy="1928838"/>
          </a:xfrm>
        </p:spPr>
        <p:txBody>
          <a:bodyPr>
            <a:normAutofit/>
          </a:bodyPr>
          <a:lstStyle>
            <a:lvl1pPr>
              <a:defRPr sz="3600" b="1"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23910" y="2914650"/>
            <a:ext cx="482467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69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6988\Downloads\pexels-fwstudio-13930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0860" y="0"/>
            <a:ext cx="7729780" cy="5143500"/>
          </a:xfrm>
          <a:prstGeom prst="rect">
            <a:avLst/>
          </a:prstGeom>
          <a:noFill/>
        </p:spPr>
      </p:pic>
      <p:pic>
        <p:nvPicPr>
          <p:cNvPr id="8" name="Picture 2" descr="C:\Users\6988\Downloads\pexels-fauxels-3184460.jpg"/>
          <p:cNvPicPr>
            <a:picLocks noChangeAspect="1" noChangeArrowheads="1"/>
          </p:cNvPicPr>
          <p:nvPr userDrawn="1"/>
        </p:nvPicPr>
        <p:blipFill>
          <a:blip r:embed="rId3" cstate="print"/>
          <a:srcRect l="80853"/>
          <a:stretch>
            <a:fillRect/>
          </a:stretch>
        </p:blipFill>
        <p:spPr bwMode="auto">
          <a:xfrm flipH="1">
            <a:off x="0" y="0"/>
            <a:ext cx="1835620" cy="5143500"/>
          </a:xfrm>
          <a:prstGeom prst="rect">
            <a:avLst/>
          </a:prstGeom>
          <a:noFill/>
        </p:spPr>
      </p:pic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C4DA70-3EED-45B9-B4ED-4143554662A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0" y="0"/>
            <a:ext cx="1835620" cy="51435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2051650" y="483460"/>
            <a:ext cx="6840950" cy="648090"/>
          </a:xfrm>
        </p:spPr>
        <p:txBody>
          <a:bodyPr anchor="ctr">
            <a:normAutofit/>
          </a:bodyPr>
          <a:lstStyle>
            <a:lvl1pPr>
              <a:buClr>
                <a:srgbClr val="FFC000"/>
              </a:buClr>
              <a:buFont typeface="Wingdings" pitchFamily="2" charset="2"/>
              <a:buNone/>
              <a:defRPr sz="3200" b="1">
                <a:solidFill>
                  <a:schemeClr val="bg1"/>
                </a:solidFill>
                <a:latin typeface="Calibri" pitchFamily="34" charset="0"/>
                <a:ea typeface="微軟正黑體" pitchFamily="34" charset="-120"/>
              </a:defRPr>
            </a:lvl1pPr>
            <a:lvl2pPr>
              <a:defRPr sz="2000">
                <a:latin typeface="Calibri" pitchFamily="34" charset="0"/>
                <a:ea typeface="微軟正黑體" pitchFamily="34" charset="-120"/>
              </a:defRPr>
            </a:lvl2pPr>
            <a:lvl3pPr>
              <a:defRPr sz="1800">
                <a:latin typeface="Calibri" pitchFamily="34" charset="0"/>
                <a:ea typeface="微軟正黑體" pitchFamily="34" charset="-120"/>
              </a:defRPr>
            </a:lvl3pPr>
            <a:lvl4pPr>
              <a:defRPr sz="1600">
                <a:latin typeface="Calibri" pitchFamily="34" charset="0"/>
                <a:ea typeface="微軟正黑體" pitchFamily="34" charset="-120"/>
              </a:defRPr>
            </a:lvl4pPr>
            <a:lvl5pPr>
              <a:defRPr sz="1600">
                <a:latin typeface="Calibri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en-US" altLang="zh-TW" dirty="0" smtClean="0"/>
              <a:t>1.</a:t>
            </a:r>
            <a:r>
              <a:rPr lang="zh-TW" altLang="en-US" dirty="0" smtClean="0"/>
              <a:t> 按一下以編輯母片文字樣式</a:t>
            </a:r>
          </a:p>
        </p:txBody>
      </p:sp>
      <p:sp>
        <p:nvSpPr>
          <p:cNvPr id="15" name="內容版面配置區 2"/>
          <p:cNvSpPr>
            <a:spLocks noGrp="1"/>
          </p:cNvSpPr>
          <p:nvPr>
            <p:ph idx="13" hasCustomPrompt="1"/>
          </p:nvPr>
        </p:nvSpPr>
        <p:spPr>
          <a:xfrm>
            <a:off x="2051650" y="1311575"/>
            <a:ext cx="6840950" cy="648090"/>
          </a:xfrm>
        </p:spPr>
        <p:txBody>
          <a:bodyPr anchor="ctr">
            <a:normAutofit/>
          </a:bodyPr>
          <a:lstStyle>
            <a:lvl1pPr>
              <a:buClr>
                <a:srgbClr val="FFC000"/>
              </a:buClr>
              <a:buFont typeface="Wingdings" pitchFamily="2" charset="2"/>
              <a:buNone/>
              <a:defRPr sz="3200" b="1">
                <a:solidFill>
                  <a:schemeClr val="bg1"/>
                </a:solidFill>
                <a:latin typeface="Calibri" pitchFamily="34" charset="0"/>
                <a:ea typeface="微軟正黑體" pitchFamily="34" charset="-120"/>
              </a:defRPr>
            </a:lvl1pPr>
            <a:lvl2pPr>
              <a:defRPr sz="2000">
                <a:latin typeface="Calibri" pitchFamily="34" charset="0"/>
                <a:ea typeface="微軟正黑體" pitchFamily="34" charset="-120"/>
              </a:defRPr>
            </a:lvl2pPr>
            <a:lvl3pPr>
              <a:defRPr sz="1800">
                <a:latin typeface="Calibri" pitchFamily="34" charset="0"/>
                <a:ea typeface="微軟正黑體" pitchFamily="34" charset="-120"/>
              </a:defRPr>
            </a:lvl3pPr>
            <a:lvl4pPr>
              <a:defRPr sz="1600">
                <a:latin typeface="Calibri" pitchFamily="34" charset="0"/>
                <a:ea typeface="微軟正黑體" pitchFamily="34" charset="-120"/>
              </a:defRPr>
            </a:lvl4pPr>
            <a:lvl5pPr>
              <a:defRPr sz="1600">
                <a:latin typeface="Calibri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en-US" altLang="zh-TW" dirty="0" smtClean="0"/>
              <a:t>2.</a:t>
            </a:r>
            <a:r>
              <a:rPr lang="zh-TW" altLang="en-US" dirty="0" smtClean="0"/>
              <a:t> 按一下以編輯母片文字樣式</a:t>
            </a:r>
          </a:p>
        </p:txBody>
      </p:sp>
      <p:sp>
        <p:nvSpPr>
          <p:cNvPr id="16" name="內容版面配置區 2"/>
          <p:cNvSpPr>
            <a:spLocks noGrp="1"/>
          </p:cNvSpPr>
          <p:nvPr>
            <p:ph idx="14" hasCustomPrompt="1"/>
          </p:nvPr>
        </p:nvSpPr>
        <p:spPr>
          <a:xfrm>
            <a:off x="2051650" y="2139690"/>
            <a:ext cx="6840950" cy="648090"/>
          </a:xfrm>
        </p:spPr>
        <p:txBody>
          <a:bodyPr anchor="ctr">
            <a:normAutofit/>
          </a:bodyPr>
          <a:lstStyle>
            <a:lvl1pPr>
              <a:buClr>
                <a:srgbClr val="FFC000"/>
              </a:buClr>
              <a:buFont typeface="Wingdings" pitchFamily="2" charset="2"/>
              <a:buNone/>
              <a:defRPr sz="3200" b="1">
                <a:solidFill>
                  <a:schemeClr val="bg1"/>
                </a:solidFill>
                <a:latin typeface="Calibri" pitchFamily="34" charset="0"/>
                <a:ea typeface="微軟正黑體" pitchFamily="34" charset="-120"/>
              </a:defRPr>
            </a:lvl1pPr>
            <a:lvl2pPr>
              <a:defRPr sz="2000">
                <a:latin typeface="Calibri" pitchFamily="34" charset="0"/>
                <a:ea typeface="微軟正黑體" pitchFamily="34" charset="-120"/>
              </a:defRPr>
            </a:lvl2pPr>
            <a:lvl3pPr>
              <a:defRPr sz="1800">
                <a:latin typeface="Calibri" pitchFamily="34" charset="0"/>
                <a:ea typeface="微軟正黑體" pitchFamily="34" charset="-120"/>
              </a:defRPr>
            </a:lvl3pPr>
            <a:lvl4pPr>
              <a:defRPr sz="1600">
                <a:latin typeface="Calibri" pitchFamily="34" charset="0"/>
                <a:ea typeface="微軟正黑體" pitchFamily="34" charset="-120"/>
              </a:defRPr>
            </a:lvl4pPr>
            <a:lvl5pPr>
              <a:defRPr sz="1600">
                <a:latin typeface="Calibri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en-US" altLang="zh-TW" dirty="0" smtClean="0"/>
              <a:t>3.</a:t>
            </a:r>
            <a:r>
              <a:rPr lang="zh-TW" altLang="en-US" dirty="0" smtClean="0"/>
              <a:t> 按一下以編輯母片文字樣式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5" hasCustomPrompt="1"/>
          </p:nvPr>
        </p:nvSpPr>
        <p:spPr>
          <a:xfrm>
            <a:off x="2051650" y="2967805"/>
            <a:ext cx="6840950" cy="648090"/>
          </a:xfrm>
        </p:spPr>
        <p:txBody>
          <a:bodyPr anchor="ctr">
            <a:normAutofit/>
          </a:bodyPr>
          <a:lstStyle>
            <a:lvl1pPr>
              <a:buClr>
                <a:srgbClr val="FFC000"/>
              </a:buClr>
              <a:buFont typeface="Wingdings" pitchFamily="2" charset="2"/>
              <a:buNone/>
              <a:defRPr sz="3200" b="1">
                <a:solidFill>
                  <a:schemeClr val="bg1"/>
                </a:solidFill>
                <a:latin typeface="Calibri" pitchFamily="34" charset="0"/>
                <a:ea typeface="微軟正黑體" pitchFamily="34" charset="-120"/>
              </a:defRPr>
            </a:lvl1pPr>
            <a:lvl2pPr>
              <a:defRPr sz="2000">
                <a:latin typeface="Calibri" pitchFamily="34" charset="0"/>
                <a:ea typeface="微軟正黑體" pitchFamily="34" charset="-120"/>
              </a:defRPr>
            </a:lvl2pPr>
            <a:lvl3pPr>
              <a:defRPr sz="1800">
                <a:latin typeface="Calibri" pitchFamily="34" charset="0"/>
                <a:ea typeface="微軟正黑體" pitchFamily="34" charset="-120"/>
              </a:defRPr>
            </a:lvl3pPr>
            <a:lvl4pPr>
              <a:defRPr sz="1600">
                <a:latin typeface="Calibri" pitchFamily="34" charset="0"/>
                <a:ea typeface="微軟正黑體" pitchFamily="34" charset="-120"/>
              </a:defRPr>
            </a:lvl4pPr>
            <a:lvl5pPr>
              <a:defRPr sz="1600">
                <a:latin typeface="Calibri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en-US" altLang="zh-TW" dirty="0" smtClean="0"/>
              <a:t>4.</a:t>
            </a:r>
            <a:r>
              <a:rPr lang="zh-TW" altLang="en-US" dirty="0" smtClean="0"/>
              <a:t> 按一下以編輯母片文字樣式</a:t>
            </a:r>
          </a:p>
        </p:txBody>
      </p:sp>
      <p:sp>
        <p:nvSpPr>
          <p:cNvPr id="18" name="內容版面配置區 2"/>
          <p:cNvSpPr>
            <a:spLocks noGrp="1"/>
          </p:cNvSpPr>
          <p:nvPr>
            <p:ph idx="16" hasCustomPrompt="1"/>
          </p:nvPr>
        </p:nvSpPr>
        <p:spPr>
          <a:xfrm>
            <a:off x="2051650" y="3795920"/>
            <a:ext cx="6840950" cy="648090"/>
          </a:xfrm>
        </p:spPr>
        <p:txBody>
          <a:bodyPr anchor="ctr">
            <a:normAutofit/>
          </a:bodyPr>
          <a:lstStyle>
            <a:lvl1pPr>
              <a:buClr>
                <a:srgbClr val="FFC000"/>
              </a:buClr>
              <a:buFont typeface="Wingdings" pitchFamily="2" charset="2"/>
              <a:buNone/>
              <a:defRPr sz="3200" b="1">
                <a:solidFill>
                  <a:schemeClr val="bg1"/>
                </a:solidFill>
                <a:latin typeface="Calibri" pitchFamily="34" charset="0"/>
                <a:ea typeface="微軟正黑體" pitchFamily="34" charset="-120"/>
              </a:defRPr>
            </a:lvl1pPr>
            <a:lvl2pPr>
              <a:defRPr sz="2000">
                <a:latin typeface="Calibri" pitchFamily="34" charset="0"/>
                <a:ea typeface="微軟正黑體" pitchFamily="34" charset="-120"/>
              </a:defRPr>
            </a:lvl2pPr>
            <a:lvl3pPr>
              <a:defRPr sz="1800">
                <a:latin typeface="Calibri" pitchFamily="34" charset="0"/>
                <a:ea typeface="微軟正黑體" pitchFamily="34" charset="-120"/>
              </a:defRPr>
            </a:lvl3pPr>
            <a:lvl4pPr>
              <a:defRPr sz="1600">
                <a:latin typeface="Calibri" pitchFamily="34" charset="0"/>
                <a:ea typeface="微軟正黑體" pitchFamily="34" charset="-120"/>
              </a:defRPr>
            </a:lvl4pPr>
            <a:lvl5pPr>
              <a:defRPr sz="1600">
                <a:latin typeface="Calibri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en-US" altLang="zh-TW" dirty="0" smtClean="0"/>
              <a:t>5.</a:t>
            </a:r>
            <a:r>
              <a:rPr lang="zh-TW" altLang="en-US" dirty="0" smtClean="0"/>
              <a:t> 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140234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6988\Downloads\pexels-fwstudio-13930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0860" y="0"/>
            <a:ext cx="7729780" cy="5143500"/>
          </a:xfrm>
          <a:prstGeom prst="rect">
            <a:avLst/>
          </a:prstGeom>
          <a:noFill/>
        </p:spPr>
      </p:pic>
      <p:pic>
        <p:nvPicPr>
          <p:cNvPr id="8" name="Picture 2" descr="C:\Users\6988\Downloads\pexels-fauxels-3184460.jpg"/>
          <p:cNvPicPr>
            <a:picLocks noChangeAspect="1" noChangeArrowheads="1"/>
          </p:cNvPicPr>
          <p:nvPr userDrawn="1"/>
        </p:nvPicPr>
        <p:blipFill>
          <a:blip r:embed="rId3" cstate="print"/>
          <a:srcRect l="80853"/>
          <a:stretch>
            <a:fillRect/>
          </a:stretch>
        </p:blipFill>
        <p:spPr bwMode="auto">
          <a:xfrm flipH="1">
            <a:off x="0" y="0"/>
            <a:ext cx="1835620" cy="5143500"/>
          </a:xfrm>
          <a:prstGeom prst="rect">
            <a:avLst/>
          </a:prstGeom>
          <a:noFill/>
        </p:spPr>
      </p:pic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C4DA70-3EED-45B9-B4ED-4143554662A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0" y="0"/>
            <a:ext cx="1835620" cy="51435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橢圓 8"/>
          <p:cNvSpPr/>
          <p:nvPr userDrawn="1"/>
        </p:nvSpPr>
        <p:spPr>
          <a:xfrm>
            <a:off x="557810" y="2040300"/>
            <a:ext cx="720000" cy="72000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8600" y="353294"/>
            <a:ext cx="1378420" cy="40940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Calibri" pitchFamily="34" charset="0"/>
                <a:ea typeface="微軟正黑體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內容版面配置區 2"/>
          <p:cNvSpPr>
            <a:spLocks noGrp="1"/>
          </p:cNvSpPr>
          <p:nvPr>
            <p:ph idx="1"/>
          </p:nvPr>
        </p:nvSpPr>
        <p:spPr>
          <a:xfrm>
            <a:off x="2051650" y="483460"/>
            <a:ext cx="6840950" cy="3816530"/>
          </a:xfrm>
        </p:spPr>
        <p:txBody>
          <a:bodyPr anchor="ctr">
            <a:normAutofit/>
          </a:bodyPr>
          <a:lstStyle>
            <a:lvl1pPr>
              <a:buClr>
                <a:srgbClr val="FFC000"/>
              </a:buClr>
              <a:buFont typeface="Wingdings" pitchFamily="2" charset="2"/>
              <a:buNone/>
              <a:defRPr sz="3200" b="1">
                <a:solidFill>
                  <a:schemeClr val="bg1"/>
                </a:solidFill>
                <a:latin typeface="Calibri" pitchFamily="34" charset="0"/>
                <a:ea typeface="微軟正黑體" pitchFamily="34" charset="-120"/>
              </a:defRPr>
            </a:lvl1pPr>
            <a:lvl2pPr>
              <a:defRPr sz="2000">
                <a:latin typeface="Calibri" pitchFamily="34" charset="0"/>
                <a:ea typeface="微軟正黑體" pitchFamily="34" charset="-120"/>
              </a:defRPr>
            </a:lvl2pPr>
            <a:lvl3pPr>
              <a:defRPr sz="1800">
                <a:latin typeface="Calibri" pitchFamily="34" charset="0"/>
                <a:ea typeface="微軟正黑體" pitchFamily="34" charset="-120"/>
              </a:defRPr>
            </a:lvl3pPr>
            <a:lvl4pPr>
              <a:defRPr sz="1600">
                <a:latin typeface="Calibri" pitchFamily="34" charset="0"/>
                <a:ea typeface="微軟正黑體" pitchFamily="34" charset="-120"/>
              </a:defRPr>
            </a:lvl4pPr>
            <a:lvl5pPr>
              <a:defRPr sz="1600">
                <a:latin typeface="Calibri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67753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6988\Downloads\pexels-fauxels-3184460.jpg"/>
          <p:cNvPicPr>
            <a:picLocks noChangeAspect="1" noChangeArrowheads="1"/>
          </p:cNvPicPr>
          <p:nvPr userDrawn="1"/>
        </p:nvPicPr>
        <p:blipFill>
          <a:blip r:embed="rId2" cstate="print"/>
          <a:srcRect l="80853"/>
          <a:stretch>
            <a:fillRect/>
          </a:stretch>
        </p:blipFill>
        <p:spPr bwMode="auto">
          <a:xfrm flipH="1">
            <a:off x="0" y="0"/>
            <a:ext cx="9144000" cy="771500"/>
          </a:xfrm>
          <a:prstGeom prst="rect">
            <a:avLst/>
          </a:prstGeom>
          <a:noFill/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9144000" cy="7715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43510"/>
            <a:ext cx="8229600" cy="4104570"/>
          </a:xfrm>
        </p:spPr>
        <p:txBody>
          <a:bodyPr>
            <a:normAutofit/>
          </a:bodyPr>
          <a:lstStyle>
            <a:lvl1pPr>
              <a:defRPr sz="2400">
                <a:latin typeface="Calibri" pitchFamily="34" charset="0"/>
                <a:ea typeface="微軟正黑體" pitchFamily="34" charset="-120"/>
              </a:defRPr>
            </a:lvl1pPr>
            <a:lvl2pPr>
              <a:defRPr sz="2000">
                <a:latin typeface="Calibri" pitchFamily="34" charset="0"/>
                <a:ea typeface="微軟正黑體" pitchFamily="34" charset="-120"/>
              </a:defRPr>
            </a:lvl2pPr>
            <a:lvl3pPr>
              <a:defRPr sz="1800">
                <a:latin typeface="Calibri" pitchFamily="34" charset="0"/>
                <a:ea typeface="微軟正黑體" pitchFamily="34" charset="-120"/>
              </a:defRPr>
            </a:lvl3pPr>
            <a:lvl4pPr>
              <a:defRPr sz="1600">
                <a:latin typeface="Calibri" pitchFamily="34" charset="0"/>
                <a:ea typeface="微軟正黑體" pitchFamily="34" charset="-120"/>
              </a:defRPr>
            </a:lvl4pPr>
            <a:lvl5pPr>
              <a:defRPr sz="1600">
                <a:latin typeface="Calibri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cxnSp>
        <p:nvCxnSpPr>
          <p:cNvPr id="12" name="直線接點 11"/>
          <p:cNvCxnSpPr/>
          <p:nvPr userDrawn="1"/>
        </p:nvCxnSpPr>
        <p:spPr>
          <a:xfrm>
            <a:off x="0" y="627480"/>
            <a:ext cx="882059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/>
          <p:cNvSpPr/>
          <p:nvPr userDrawn="1"/>
        </p:nvSpPr>
        <p:spPr>
          <a:xfrm>
            <a:off x="8892600" y="555470"/>
            <a:ext cx="144020" cy="1440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8712460" y="4999508"/>
            <a:ext cx="432000" cy="14399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BFA327-0635-4E11-A600-9A0CAD4662F0}" type="slidenum">
              <a:rPr kumimoji="0" lang="zh-TW" altLang="en-US" sz="1400" b="1" i="0" u="none" strike="noStrike" kern="1200" cap="none" spc="0" normalizeH="0" baseline="0" noProof="0" smtClean="0">
                <a:ln w="3175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itchFamily="34" charset="0"/>
                <a:ea typeface="華康新綜藝體W9" pitchFamily="81" charset="-120"/>
                <a:cs typeface="Arial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400" b="1" i="0" u="none" strike="noStrike" kern="1200" cap="none" spc="0" normalizeH="0" baseline="0" noProof="0" dirty="0">
              <a:ln w="3175">
                <a:noFill/>
                <a:prstDash val="solid"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itchFamily="34" charset="0"/>
              <a:ea typeface="華康新綜藝體W9" pitchFamily="81" charset="-120"/>
              <a:cs typeface="Arial" pitchFamily="34" charset="0"/>
            </a:endParaRP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179390" y="-20610"/>
            <a:ext cx="8964610" cy="857250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63151" y="4934039"/>
            <a:ext cx="73267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5058Z_</a:t>
            </a:r>
            <a:r>
              <a:rPr kumimoji="0" lang="zh-TW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捷運設計自動化與智慧化研發案－</a:t>
            </a:r>
            <a:r>
              <a:rPr kumimoji="0" lang="en-US" altLang="zh-TW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SinoStation</a:t>
            </a:r>
            <a:endParaRPr kumimoji="0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5" name="Picture 1" descr="C:\Users\6988\Downloads\light-bulb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994718"/>
            <a:ext cx="144020" cy="1440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024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6988\Downloads\pexels-lukas-1419923.jpg"/>
          <p:cNvPicPr>
            <a:picLocks noChangeAspect="1" noChangeArrowheads="1"/>
          </p:cNvPicPr>
          <p:nvPr userDrawn="1"/>
        </p:nvPicPr>
        <p:blipFill>
          <a:blip r:embed="rId2" cstate="print"/>
          <a:srcRect b="15074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7" name="矩形 16"/>
          <p:cNvSpPr/>
          <p:nvPr userDrawn="1"/>
        </p:nvSpPr>
        <p:spPr>
          <a:xfrm>
            <a:off x="1187530" y="2031674"/>
            <a:ext cx="5544770" cy="280839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標題 1"/>
          <p:cNvSpPr>
            <a:spLocks noGrp="1"/>
          </p:cNvSpPr>
          <p:nvPr>
            <p:ph type="ctrTitle"/>
          </p:nvPr>
        </p:nvSpPr>
        <p:spPr>
          <a:xfrm>
            <a:off x="1547580" y="1779640"/>
            <a:ext cx="4824670" cy="3312459"/>
          </a:xfrm>
        </p:spPr>
        <p:txBody>
          <a:bodyPr>
            <a:normAutofit/>
          </a:bodyPr>
          <a:lstStyle>
            <a:lvl1pPr>
              <a:defRPr sz="3600" b="1">
                <a:latin typeface="Calibri" pitchFamily="34" charset="0"/>
                <a:ea typeface="微軟正黑體" pitchFamily="34" charset="-120"/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741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C4DA70-3EED-45B9-B4ED-4143554662A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920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C4DA70-3EED-45B9-B4ED-4143554662A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03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C4DA70-3EED-45B9-B4ED-4143554662A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601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21502"/>
          </a:xfrm>
        </p:spPr>
        <p:txBody>
          <a:bodyPr/>
          <a:lstStyle>
            <a:lvl1pPr algn="l">
              <a:defRPr sz="2800" b="1">
                <a:latin typeface="+mn-lt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681487"/>
            <a:ext cx="8229600" cy="4266593"/>
          </a:xfrm>
        </p:spPr>
        <p:txBody>
          <a:bodyPr>
            <a:normAutofit/>
          </a:bodyPr>
          <a:lstStyle>
            <a:lvl1pPr>
              <a:defRPr sz="1800">
                <a:latin typeface="+mn-lt"/>
                <a:ea typeface="微軟正黑體" pitchFamily="34" charset="-120"/>
              </a:defRPr>
            </a:lvl1pPr>
            <a:lvl2pPr>
              <a:defRPr sz="1600">
                <a:latin typeface="+mn-lt"/>
                <a:ea typeface="微軟正黑體" pitchFamily="34" charset="-120"/>
              </a:defRPr>
            </a:lvl2pPr>
            <a:lvl3pPr>
              <a:defRPr sz="1400">
                <a:latin typeface="+mn-lt"/>
                <a:ea typeface="微軟正黑體" pitchFamily="34" charset="-120"/>
              </a:defRPr>
            </a:lvl3pPr>
            <a:lvl4pPr>
              <a:defRPr sz="1200">
                <a:latin typeface="+mn-lt"/>
                <a:ea typeface="微軟正黑體" pitchFamily="34" charset="-120"/>
              </a:defRPr>
            </a:lvl4pPr>
            <a:lvl5pPr>
              <a:defRPr sz="1200">
                <a:latin typeface="+mn-lt"/>
                <a:ea typeface="微軟正黑體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C4DA70-3EED-45B9-B4ED-4143554662A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949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C4DA70-3EED-45B9-B4ED-4143554662A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0948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C4DA70-3EED-45B9-B4ED-4143554662A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0002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C4DA70-3EED-45B9-B4ED-4143554662A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012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C4DA70-3EED-45B9-B4ED-4143554662A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33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C4DA70-3EED-45B9-B4ED-4143554662A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211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61BC-9811-46FE-A034-40CE869CD558}" type="datetimeFigureOut">
              <a:rPr lang="zh-TW" altLang="en-US" smtClean="0"/>
              <a:pPr/>
              <a:t>2022/11/07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AD743-6FA2-40D7-AF9D-AEE855FCA8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61BC-9811-46FE-A034-40CE869CD558}" type="datetimeFigureOut">
              <a:rPr lang="zh-TW" altLang="en-US" smtClean="0"/>
              <a:pPr/>
              <a:t>2022/11/07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AD743-6FA2-40D7-AF9D-AEE855FCA8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61BC-9811-46FE-A034-40CE869CD558}" type="datetimeFigureOut">
              <a:rPr lang="zh-TW" altLang="en-US" smtClean="0"/>
              <a:pPr/>
              <a:t>2022/11/07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AD743-6FA2-40D7-AF9D-AEE855FCA8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61BC-9811-46FE-A034-40CE869CD558}" type="datetimeFigureOut">
              <a:rPr lang="zh-TW" altLang="en-US" smtClean="0"/>
              <a:pPr/>
              <a:t>2022/11/07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AD743-6FA2-40D7-AF9D-AEE855FCA8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61BC-9811-46FE-A034-40CE869CD558}" type="datetimeFigureOut">
              <a:rPr lang="zh-TW" altLang="en-US" smtClean="0"/>
              <a:pPr/>
              <a:t>2022/11/07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AD743-6FA2-40D7-AF9D-AEE855FCA8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61BC-9811-46FE-A034-40CE869CD558}" type="datetimeFigureOut">
              <a:rPr lang="zh-TW" altLang="en-US" smtClean="0"/>
              <a:pPr/>
              <a:t>2022/11/07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AD743-6FA2-40D7-AF9D-AEE855FCA8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61BC-9811-46FE-A034-40CE869CD558}" type="datetimeFigureOut">
              <a:rPr lang="zh-TW" altLang="en-US" smtClean="0"/>
              <a:pPr/>
              <a:t>2022/11/07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AD743-6FA2-40D7-AF9D-AEE855FCA8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061BC-9811-46FE-A034-40CE869CD558}" type="datetimeFigureOut">
              <a:rPr lang="zh-TW" altLang="en-US" smtClean="0"/>
              <a:pPr/>
              <a:t>2022/11/07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AD743-6FA2-40D7-AF9D-AEE855FCA88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C4DA70-3EED-45B9-B4ED-4143554662A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784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rtalltd.secltd/TEEmployee/#page-top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w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portalltd.secltd/TEEmployee/#page-top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3923910" y="987530"/>
            <a:ext cx="4896680" cy="2664370"/>
          </a:xfrm>
        </p:spPr>
        <p:txBody>
          <a:bodyPr>
            <a:normAutofit/>
          </a:bodyPr>
          <a:lstStyle/>
          <a:p>
            <a:r>
              <a:rPr lang="zh-TW" altLang="en-US" sz="2800" b="0" dirty="0" smtClean="0"/>
              <a:t>軌道二部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職</a:t>
            </a:r>
            <a:r>
              <a:rPr lang="zh-TW" altLang="en-US" dirty="0"/>
              <a:t>涯</a:t>
            </a:r>
            <a:r>
              <a:rPr lang="zh-TW" altLang="en-US" dirty="0" smtClean="0"/>
              <a:t>規劃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溝通</a:t>
            </a:r>
            <a:r>
              <a:rPr lang="zh-TW" altLang="en-US" dirty="0"/>
              <a:t>與紀錄平台</a:t>
            </a:r>
            <a:br>
              <a:rPr lang="zh-TW" altLang="en-US" dirty="0"/>
            </a:br>
            <a:r>
              <a:rPr lang="zh-TW" altLang="en-US" sz="2800" b="0" dirty="0" smtClean="0"/>
              <a:t>說明會</a:t>
            </a:r>
            <a:endParaRPr lang="en-US" sz="2800" b="0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3923910" y="3722790"/>
            <a:ext cx="4824670" cy="577200"/>
          </a:xfrm>
        </p:spPr>
        <p:txBody>
          <a:bodyPr/>
          <a:lstStyle/>
          <a:p>
            <a:r>
              <a:rPr lang="en-US" dirty="0" smtClean="0"/>
              <a:t>2022.11.07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" t="6223" r="1286" b="1186"/>
          <a:stretch/>
        </p:blipFill>
        <p:spPr>
          <a:xfrm>
            <a:off x="1052899" y="819785"/>
            <a:ext cx="6847320" cy="422882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52899" y="3638606"/>
            <a:ext cx="2261801" cy="1440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5615939" y="2226596"/>
            <a:ext cx="2295349" cy="1440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3" cstate="print"/>
          <a:srcRect t="15516" b="11725"/>
          <a:stretch/>
        </p:blipFill>
        <p:spPr>
          <a:xfrm>
            <a:off x="6516270" y="388491"/>
            <a:ext cx="1710206" cy="34204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843760" y="468220"/>
            <a:ext cx="284565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TW" sz="1050" kern="0" dirty="0">
                <a:solidFill>
                  <a:prstClr val="black"/>
                </a:solidFill>
                <a:hlinkClick r:id="rId4"/>
              </a:rPr>
              <a:t>http://portalltd.secltd/TEEmployee/#page-top</a:t>
            </a:r>
            <a:endParaRPr kumimoji="0" lang="zh-TW" altLang="en-US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51400" y="411450"/>
            <a:ext cx="2520349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TW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軌道二部 職涯規劃溝通與紀錄平台</a:t>
            </a:r>
            <a:endParaRPr lang="zh-TW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58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400" y="845762"/>
            <a:ext cx="8605718" cy="388314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3410" y="195420"/>
            <a:ext cx="532874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TW" altLang="en-US" b="1" dirty="0" smtClean="0">
                <a:solidFill>
                  <a:schemeClr val="tx1"/>
                </a:solidFill>
              </a:rPr>
              <a:t>部門組織表：平台身分設定的依據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38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90" y="459880"/>
            <a:ext cx="5978476" cy="46322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3410" y="195420"/>
            <a:ext cx="532874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zh-TW" b="1" dirty="0" smtClean="0">
                <a:solidFill>
                  <a:schemeClr val="tx1"/>
                </a:solidFill>
              </a:rPr>
              <a:t>111</a:t>
            </a:r>
            <a:r>
              <a:rPr lang="zh-TW" altLang="en-US" b="1" dirty="0" smtClean="0">
                <a:solidFill>
                  <a:schemeClr val="tx1"/>
                </a:solidFill>
              </a:rPr>
              <a:t>年度考績評核說明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1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8B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47580" y="2283710"/>
            <a:ext cx="6048840" cy="57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dirty="0" smtClean="0">
                <a:solidFill>
                  <a:schemeClr val="tx1"/>
                </a:solidFill>
              </a:rPr>
              <a:t>自評表與考核</a:t>
            </a:r>
            <a:endParaRPr lang="zh-TW" altLang="en-US" sz="5400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61353" y="3348535"/>
            <a:ext cx="1080150" cy="1080150"/>
          </a:xfrm>
          <a:prstGeom prst="rect">
            <a:avLst/>
          </a:prstGeom>
          <a:solidFill>
            <a:srgbClr val="94B6D2">
              <a:lumMod val="5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TW" altLang="zh-TW" sz="2000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自我</a:t>
            </a:r>
            <a:endParaRPr lang="en-US" altLang="zh-TW" sz="2000" b="1" dirty="0" smtClean="0">
              <a:solidFill>
                <a:prstClr val="white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zh-TW" sz="2000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評估表</a:t>
            </a:r>
            <a:endParaRPr lang="zh-TW" altLang="en-US" sz="2000" b="1" dirty="0" smtClean="0">
              <a:solidFill>
                <a:prstClr val="white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43760" y="3348535"/>
            <a:ext cx="1790019" cy="1080150"/>
          </a:xfrm>
          <a:prstGeom prst="rect">
            <a:avLst/>
          </a:prstGeom>
          <a:solidFill>
            <a:srgbClr val="94B6D2">
              <a:lumMod val="5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TW" altLang="zh-TW" sz="2000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給予主管建議評估表</a:t>
            </a:r>
            <a:endParaRPr lang="zh-TW" altLang="en-US" sz="2000" b="1" dirty="0" smtClean="0">
              <a:solidFill>
                <a:prstClr val="white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36036" y="3348535"/>
            <a:ext cx="1320183" cy="1080150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主管給予員工建議</a:t>
            </a:r>
          </a:p>
        </p:txBody>
      </p:sp>
      <p:sp>
        <p:nvSpPr>
          <p:cNvPr id="10" name="矩形 9"/>
          <p:cNvSpPr/>
          <p:nvPr/>
        </p:nvSpPr>
        <p:spPr>
          <a:xfrm>
            <a:off x="6358476" y="3348380"/>
            <a:ext cx="1080150" cy="1080150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統計</a:t>
            </a:r>
            <a:endParaRPr lang="en-US" altLang="zh-TW" sz="2000" b="1" dirty="0" smtClean="0">
              <a:solidFill>
                <a:prstClr val="white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圖表</a:t>
            </a:r>
          </a:p>
        </p:txBody>
      </p:sp>
      <p:sp>
        <p:nvSpPr>
          <p:cNvPr id="11" name="矩形 10"/>
          <p:cNvSpPr/>
          <p:nvPr/>
        </p:nvSpPr>
        <p:spPr>
          <a:xfrm>
            <a:off x="1186317" y="1476120"/>
            <a:ext cx="6771365" cy="57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</a:rPr>
              <a:t>軌道二</a:t>
            </a:r>
            <a:r>
              <a:rPr lang="zh-TW" altLang="en-US" sz="2400" b="1" dirty="0" smtClean="0">
                <a:solidFill>
                  <a:schemeClr val="tx1"/>
                </a:solidFill>
              </a:rPr>
              <a:t>部</a:t>
            </a:r>
            <a:r>
              <a:rPr lang="zh-TW" altLang="en-US" sz="2400" b="1" dirty="0">
                <a:solidFill>
                  <a:schemeClr val="tx1"/>
                </a:solidFill>
              </a:rPr>
              <a:t> </a:t>
            </a:r>
            <a:r>
              <a:rPr lang="zh-TW" altLang="en-US" sz="2400" b="1" dirty="0" smtClean="0">
                <a:solidFill>
                  <a:schemeClr val="tx1"/>
                </a:solidFill>
              </a:rPr>
              <a:t>職</a:t>
            </a:r>
            <a:r>
              <a:rPr lang="zh-TW" altLang="en-US" sz="2400" b="1" dirty="0">
                <a:solidFill>
                  <a:schemeClr val="tx1"/>
                </a:solidFill>
              </a:rPr>
              <a:t>涯規劃溝通與紀錄平台</a:t>
            </a:r>
          </a:p>
        </p:txBody>
      </p:sp>
    </p:spTree>
    <p:extLst>
      <p:ext uri="{BB962C8B-B14F-4D97-AF65-F5344CB8AC3E}">
        <p14:creationId xmlns:p14="http://schemas.microsoft.com/office/powerpoint/2010/main" val="87853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72000" y="0"/>
            <a:ext cx="381653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755470" y="0"/>
            <a:ext cx="381653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043510" y="1131550"/>
            <a:ext cx="1152160" cy="1080150"/>
          </a:xfrm>
          <a:prstGeom prst="rect">
            <a:avLst/>
          </a:prstGeom>
          <a:solidFill>
            <a:srgbClr val="94B6D2">
              <a:lumMod val="5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TW" altLang="zh-TW" sz="2000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自我</a:t>
            </a:r>
            <a:endParaRPr lang="en-US" altLang="zh-TW" sz="2000" b="1" dirty="0" smtClean="0">
              <a:solidFill>
                <a:prstClr val="white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zh-TW" sz="2000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評估表</a:t>
            </a:r>
            <a:endParaRPr lang="zh-TW" altLang="en-US" sz="2000" b="1" dirty="0" smtClean="0">
              <a:solidFill>
                <a:prstClr val="white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89967" y="1131550"/>
            <a:ext cx="1738013" cy="1080150"/>
          </a:xfrm>
          <a:prstGeom prst="rect">
            <a:avLst/>
          </a:prstGeom>
          <a:solidFill>
            <a:srgbClr val="94B6D2">
              <a:lumMod val="5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TW" altLang="zh-TW" sz="2000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給予主管建議評估表</a:t>
            </a:r>
            <a:endParaRPr lang="zh-TW" altLang="en-US" sz="2000" b="1" dirty="0" smtClean="0">
              <a:solidFill>
                <a:prstClr val="white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56054" y="1131550"/>
            <a:ext cx="1337084" cy="1080150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主管給予員工建議</a:t>
            </a:r>
          </a:p>
        </p:txBody>
      </p:sp>
      <p:sp>
        <p:nvSpPr>
          <p:cNvPr id="7" name="矩形 6"/>
          <p:cNvSpPr/>
          <p:nvPr/>
        </p:nvSpPr>
        <p:spPr>
          <a:xfrm>
            <a:off x="6876320" y="1131550"/>
            <a:ext cx="1080150" cy="1080150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統計</a:t>
            </a:r>
            <a:endParaRPr lang="en-US" altLang="zh-TW" sz="2000" b="1" dirty="0" smtClean="0">
              <a:solidFill>
                <a:prstClr val="white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圖表</a:t>
            </a:r>
          </a:p>
        </p:txBody>
      </p:sp>
      <p:sp>
        <p:nvSpPr>
          <p:cNvPr id="20" name="矩形 19"/>
          <p:cNvSpPr/>
          <p:nvPr/>
        </p:nvSpPr>
        <p:spPr>
          <a:xfrm>
            <a:off x="971500" y="2283710"/>
            <a:ext cx="1260000" cy="28804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chemeClr val="accent4"/>
                </a:solidFill>
              </a:rPr>
              <a:t>填寫問卷</a:t>
            </a:r>
            <a:endParaRPr lang="zh-TW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71500" y="3591438"/>
            <a:ext cx="1260000" cy="28804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chemeClr val="accent4"/>
                </a:solidFill>
              </a:rPr>
              <a:t>檢視主管回饋</a:t>
            </a:r>
            <a:endParaRPr lang="zh-TW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915770" y="2283710"/>
            <a:ext cx="1260000" cy="28804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chemeClr val="accent4"/>
                </a:solidFill>
              </a:rPr>
              <a:t>填寫問卷</a:t>
            </a:r>
            <a:endParaRPr lang="zh-TW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94621" y="2715770"/>
            <a:ext cx="557030" cy="288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100" b="1" dirty="0" smtClean="0">
                <a:solidFill>
                  <a:schemeClr val="accent4"/>
                </a:solidFill>
              </a:rPr>
              <a:t>送出</a:t>
            </a:r>
            <a:endParaRPr lang="zh-TW" altLang="en-US" sz="1100" b="1" dirty="0">
              <a:solidFill>
                <a:schemeClr val="accent4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520673" y="2687377"/>
            <a:ext cx="557030" cy="288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100" b="1" dirty="0" smtClean="0">
                <a:solidFill>
                  <a:schemeClr val="accent4"/>
                </a:solidFill>
              </a:rPr>
              <a:t>送出</a:t>
            </a:r>
            <a:endParaRPr lang="zh-TW" altLang="en-US" sz="1100" b="1" dirty="0">
              <a:solidFill>
                <a:schemeClr val="accent4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599190" y="3521595"/>
            <a:ext cx="557030" cy="288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100" b="1" dirty="0" smtClean="0">
                <a:solidFill>
                  <a:schemeClr val="accent6"/>
                </a:solidFill>
              </a:rPr>
              <a:t>送出</a:t>
            </a:r>
            <a:endParaRPr lang="zh-TW" altLang="en-US" sz="1100" b="1" dirty="0">
              <a:solidFill>
                <a:schemeClr val="accent6"/>
              </a:solidFill>
            </a:endParaRPr>
          </a:p>
        </p:txBody>
      </p:sp>
      <p:grpSp>
        <p:nvGrpSpPr>
          <p:cNvPr id="69" name="群組 68"/>
          <p:cNvGrpSpPr/>
          <p:nvPr/>
        </p:nvGrpSpPr>
        <p:grpSpPr>
          <a:xfrm>
            <a:off x="1223454" y="0"/>
            <a:ext cx="2880562" cy="576000"/>
            <a:chOff x="1043590" y="0"/>
            <a:chExt cx="2880562" cy="576000"/>
          </a:xfrm>
        </p:grpSpPr>
        <p:sp>
          <p:nvSpPr>
            <p:cNvPr id="19" name="矩形 18"/>
            <p:cNvSpPr/>
            <p:nvPr/>
          </p:nvSpPr>
          <p:spPr>
            <a:xfrm>
              <a:off x="2123659" y="114128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員工及主管</a:t>
              </a:r>
              <a:r>
                <a:rPr lang="zh-TW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功能</a:t>
              </a:r>
            </a:p>
          </p:txBody>
        </p:sp>
        <p:pic>
          <p:nvPicPr>
            <p:cNvPr id="65" name="Picture 2" descr="C:\Users\6988\Downloads\employees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43590" y="0"/>
              <a:ext cx="576000" cy="576000"/>
            </a:xfrm>
            <a:prstGeom prst="rect">
              <a:avLst/>
            </a:prstGeom>
            <a:noFill/>
          </p:spPr>
        </p:pic>
        <p:pic>
          <p:nvPicPr>
            <p:cNvPr id="66" name="Picture 2" descr="C:\Users\6988\Downloads\bos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19670" y="0"/>
              <a:ext cx="576000" cy="576000"/>
            </a:xfrm>
            <a:prstGeom prst="rect">
              <a:avLst/>
            </a:prstGeom>
            <a:noFill/>
          </p:spPr>
        </p:pic>
      </p:grpSp>
      <p:grpSp>
        <p:nvGrpSpPr>
          <p:cNvPr id="68" name="群組 67"/>
          <p:cNvGrpSpPr/>
          <p:nvPr/>
        </p:nvGrpSpPr>
        <p:grpSpPr>
          <a:xfrm>
            <a:off x="5717138" y="0"/>
            <a:ext cx="1526253" cy="576000"/>
            <a:chOff x="5436120" y="0"/>
            <a:chExt cx="1526253" cy="576000"/>
          </a:xfrm>
        </p:grpSpPr>
        <p:sp>
          <p:nvSpPr>
            <p:cNvPr id="40" name="矩形 39"/>
            <p:cNvSpPr/>
            <p:nvPr/>
          </p:nvSpPr>
          <p:spPr>
            <a:xfrm>
              <a:off x="5854377" y="11412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主管功能</a:t>
              </a:r>
              <a:endPara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67" name="Picture 2" descr="C:\Users\6988\Downloads\bos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36120" y="0"/>
              <a:ext cx="576000" cy="576000"/>
            </a:xfrm>
            <a:prstGeom prst="rect">
              <a:avLst/>
            </a:prstGeom>
            <a:noFill/>
          </p:spPr>
        </p:pic>
      </p:grpSp>
      <p:cxnSp>
        <p:nvCxnSpPr>
          <p:cNvPr id="71" name="直線接點 70"/>
          <p:cNvCxnSpPr/>
          <p:nvPr/>
        </p:nvCxnSpPr>
        <p:spPr>
          <a:xfrm>
            <a:off x="755470" y="627480"/>
            <a:ext cx="759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手繪多邊形 34"/>
          <p:cNvSpPr/>
          <p:nvPr/>
        </p:nvSpPr>
        <p:spPr>
          <a:xfrm>
            <a:off x="3552825" y="2247900"/>
            <a:ext cx="3867150" cy="2028825"/>
          </a:xfrm>
          <a:custGeom>
            <a:avLst/>
            <a:gdLst>
              <a:gd name="connsiteX0" fmla="*/ 0 w 3867150"/>
              <a:gd name="connsiteY0" fmla="*/ 323850 h 2028825"/>
              <a:gd name="connsiteX1" fmla="*/ 9525 w 3867150"/>
              <a:gd name="connsiteY1" fmla="*/ 2028825 h 2028825"/>
              <a:gd name="connsiteX2" fmla="*/ 3867150 w 3867150"/>
              <a:gd name="connsiteY2" fmla="*/ 2028825 h 2028825"/>
              <a:gd name="connsiteX3" fmla="*/ 3867150 w 3867150"/>
              <a:gd name="connsiteY3" fmla="*/ 0 h 202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150" h="2028825">
                <a:moveTo>
                  <a:pt x="0" y="323850"/>
                </a:moveTo>
                <a:lnTo>
                  <a:pt x="9525" y="2028825"/>
                </a:lnTo>
                <a:lnTo>
                  <a:pt x="3867150" y="2028825"/>
                </a:lnTo>
                <a:lnTo>
                  <a:pt x="3867150" y="0"/>
                </a:lnTo>
              </a:path>
            </a:pathLst>
          </a:cu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手繪多邊形 35"/>
          <p:cNvSpPr/>
          <p:nvPr/>
        </p:nvSpPr>
        <p:spPr>
          <a:xfrm>
            <a:off x="2247900" y="2228850"/>
            <a:ext cx="3403600" cy="1498600"/>
          </a:xfrm>
          <a:custGeom>
            <a:avLst/>
            <a:gdLst>
              <a:gd name="connsiteX0" fmla="*/ 3403600 w 3403600"/>
              <a:gd name="connsiteY0" fmla="*/ 0 h 1498600"/>
              <a:gd name="connsiteX1" fmla="*/ 3403600 w 3403600"/>
              <a:gd name="connsiteY1" fmla="*/ 1498600 h 1498600"/>
              <a:gd name="connsiteX2" fmla="*/ 0 w 3403600"/>
              <a:gd name="connsiteY2" fmla="*/ 1498600 h 149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3600" h="1498600">
                <a:moveTo>
                  <a:pt x="3403600" y="0"/>
                </a:moveTo>
                <a:lnTo>
                  <a:pt x="3403600" y="1498600"/>
                </a:lnTo>
                <a:lnTo>
                  <a:pt x="0" y="1498600"/>
                </a:lnTo>
              </a:path>
            </a:pathLst>
          </a:cu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6575352" y="4408907"/>
            <a:ext cx="1764245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pAutoFit/>
          </a:bodyPr>
          <a:lstStyle/>
          <a:p>
            <a:r>
              <a:rPr lang="zh-TW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主管檢視「自我評估表」及「給予主管建議評估表」的統計圖表</a:t>
            </a:r>
          </a:p>
        </p:txBody>
      </p:sp>
      <p:sp>
        <p:nvSpPr>
          <p:cNvPr id="29" name="矩形 28"/>
          <p:cNvSpPr/>
          <p:nvPr/>
        </p:nvSpPr>
        <p:spPr>
          <a:xfrm>
            <a:off x="4721296" y="4407549"/>
            <a:ext cx="1620064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pAutoFit/>
          </a:bodyPr>
          <a:lstStyle/>
          <a:p>
            <a:r>
              <a:rPr lang="zh-TW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主管收到員工的「自我評估表」後須提供回饋意見</a:t>
            </a:r>
            <a:endParaRPr lang="zh-TW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" name="肘形接點 2"/>
          <p:cNvCxnSpPr/>
          <p:nvPr/>
        </p:nvCxnSpPr>
        <p:spPr>
          <a:xfrm rot="5400000" flipH="1" flipV="1">
            <a:off x="4227803" y="-488316"/>
            <a:ext cx="360050" cy="5814895"/>
          </a:xfrm>
          <a:prstGeom prst="bentConnector3">
            <a:avLst>
              <a:gd name="adj1" fmla="val -156083"/>
            </a:avLst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5436120" y="2247900"/>
            <a:ext cx="0" cy="890976"/>
          </a:xfrm>
          <a:prstGeom prst="straightConnector1">
            <a:avLst/>
          </a:prstGeom>
          <a:ln w="12700">
            <a:solidFill>
              <a:schemeClr val="accent4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47580" y="2283710"/>
            <a:ext cx="6048840" cy="57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dirty="0" smtClean="0">
                <a:solidFill>
                  <a:schemeClr val="tx1"/>
                </a:solidFill>
              </a:rPr>
              <a:t>同仁使用情境</a:t>
            </a:r>
            <a:endParaRPr lang="zh-TW" altLang="en-US" sz="5400" b="1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43759" y="3291850"/>
            <a:ext cx="1632228" cy="5760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隸屬於某群組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68012" y="3291850"/>
            <a:ext cx="1632228" cy="5760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直屬於協理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12" name="Picture 2" descr="C:\Users\6988\Downloads\employe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8000" y="339440"/>
            <a:ext cx="1908000" cy="19080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4572000" y="3867930"/>
            <a:ext cx="20882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smtClean="0"/>
              <a:t>*</a:t>
            </a:r>
            <a:r>
              <a:rPr lang="zh-TW" altLang="en-US" sz="1200" dirty="0" smtClean="0"/>
              <a:t>行政組、計畫管理組</a:t>
            </a:r>
          </a:p>
        </p:txBody>
      </p:sp>
      <p:sp>
        <p:nvSpPr>
          <p:cNvPr id="11" name="矩形 10"/>
          <p:cNvSpPr/>
          <p:nvPr/>
        </p:nvSpPr>
        <p:spPr>
          <a:xfrm>
            <a:off x="2699740" y="3867930"/>
            <a:ext cx="20882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smtClean="0"/>
              <a:t>*</a:t>
            </a:r>
            <a:r>
              <a:rPr lang="zh-TW" altLang="en-US" sz="1200" dirty="0" smtClean="0"/>
              <a:t>規劃、設計、專管群組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420" y="970207"/>
            <a:ext cx="8447090" cy="224963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572000" y="735495"/>
            <a:ext cx="4270510" cy="277238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" name="群組 6"/>
          <p:cNvGrpSpPr/>
          <p:nvPr/>
        </p:nvGrpSpPr>
        <p:grpSpPr>
          <a:xfrm>
            <a:off x="107198" y="0"/>
            <a:ext cx="8713392" cy="807778"/>
            <a:chOff x="107198" y="0"/>
            <a:chExt cx="8713392" cy="807778"/>
          </a:xfrm>
        </p:grpSpPr>
        <p:sp>
          <p:nvSpPr>
            <p:cNvPr id="18" name="矩形 17"/>
            <p:cNvSpPr/>
            <p:nvPr/>
          </p:nvSpPr>
          <p:spPr>
            <a:xfrm>
              <a:off x="632966" y="231698"/>
              <a:ext cx="8187624" cy="576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b="1" dirty="0" smtClean="0">
                  <a:solidFill>
                    <a:schemeClr val="tx1"/>
                  </a:solidFill>
                </a:rPr>
                <a:t>自評</a:t>
              </a:r>
              <a:r>
                <a:rPr lang="zh-TW" altLang="en-US" b="1" dirty="0">
                  <a:solidFill>
                    <a:schemeClr val="tx1"/>
                  </a:solidFill>
                </a:rPr>
                <a:t>表與考核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：同仁於面談前填寫自我評估表，使主管更清楚了解同仁自我評價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2" descr="C:\Users\6988\Downloads\employee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198" y="0"/>
              <a:ext cx="612000" cy="612000"/>
            </a:xfrm>
            <a:prstGeom prst="rect">
              <a:avLst/>
            </a:prstGeom>
            <a:noFill/>
          </p:spPr>
        </p:pic>
      </p:grpSp>
      <p:sp>
        <p:nvSpPr>
          <p:cNvPr id="3" name="矩形 2"/>
          <p:cNvSpPr/>
          <p:nvPr/>
        </p:nvSpPr>
        <p:spPr>
          <a:xfrm>
            <a:off x="539440" y="1059540"/>
            <a:ext cx="1872260" cy="20882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/>
          <a:srcRect t="8041"/>
          <a:stretch/>
        </p:blipFill>
        <p:spPr>
          <a:xfrm>
            <a:off x="467430" y="1131550"/>
            <a:ext cx="8190867" cy="390624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067930" y="790001"/>
            <a:ext cx="4392610" cy="671994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自</a:t>
            </a:r>
            <a:r>
              <a:rPr lang="zh-TW" altLang="en-US" sz="14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我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評估表項目包含</a:t>
            </a:r>
            <a:r>
              <a:rPr lang="zh-TW" altLang="en-US" sz="1400" b="1" u="sng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工作</a:t>
            </a:r>
            <a:r>
              <a:rPr lang="zh-TW" altLang="en-US" sz="1400" b="1" u="sng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量</a:t>
            </a:r>
            <a:r>
              <a:rPr lang="zh-TW" altLang="en-US" sz="1400" b="1" u="sng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、工作效率、工作品質、敬業精神、協調能力、其他貢獻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等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6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項。</a:t>
            </a:r>
            <a:endParaRPr lang="zh-TW" altLang="en-US" sz="14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95670" y="1707630"/>
            <a:ext cx="3511118" cy="34306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本次填寫紀錄</a:t>
            </a:r>
            <a:r>
              <a:rPr lang="en-US" altLang="zh-TW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歷年填寫紀錄</a:t>
            </a:r>
          </a:p>
        </p:txBody>
      </p:sp>
      <p:sp>
        <p:nvSpPr>
          <p:cNvPr id="11" name="矩形 10"/>
          <p:cNvSpPr/>
          <p:nvPr/>
        </p:nvSpPr>
        <p:spPr>
          <a:xfrm>
            <a:off x="2172256" y="4516020"/>
            <a:ext cx="3511118" cy="34306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單一項目自評摘要</a:t>
            </a:r>
            <a:r>
              <a:rPr lang="en-US" altLang="zh-TW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非必填</a:t>
            </a:r>
            <a:r>
              <a:rPr lang="en-US" altLang="zh-TW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600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2" name="群組 6"/>
          <p:cNvGrpSpPr/>
          <p:nvPr/>
        </p:nvGrpSpPr>
        <p:grpSpPr>
          <a:xfrm>
            <a:off x="107198" y="0"/>
            <a:ext cx="8713392" cy="807778"/>
            <a:chOff x="107198" y="0"/>
            <a:chExt cx="8713392" cy="807778"/>
          </a:xfrm>
        </p:grpSpPr>
        <p:sp>
          <p:nvSpPr>
            <p:cNvPr id="13" name="矩形 12"/>
            <p:cNvSpPr/>
            <p:nvPr/>
          </p:nvSpPr>
          <p:spPr>
            <a:xfrm>
              <a:off x="632966" y="231698"/>
              <a:ext cx="8187624" cy="576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b="1" dirty="0" smtClean="0">
                  <a:solidFill>
                    <a:schemeClr val="tx1"/>
                  </a:solidFill>
                </a:rPr>
                <a:t>自評</a:t>
              </a:r>
              <a:r>
                <a:rPr lang="zh-TW" altLang="en-US" b="1" dirty="0">
                  <a:solidFill>
                    <a:schemeClr val="tx1"/>
                  </a:solidFill>
                </a:rPr>
                <a:t>表與考核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：同仁於面談前填寫自我評估表，使主管更清楚了解同仁自我評價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2" descr="C:\Users\6988\Downloads\employee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198" y="0"/>
              <a:ext cx="612000" cy="6120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1594" y="3201340"/>
            <a:ext cx="3505565" cy="1319067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410" y="1093985"/>
            <a:ext cx="8580440" cy="162537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13198" y="3188980"/>
            <a:ext cx="4392610" cy="1331427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返回：不儲存 直接回上頁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自評表與考核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r>
              <a:rPr lang="zh-TW" altLang="en-US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儲存：暫存目前結果 仍停留在本頁面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送出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：將目前填寫結果送出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不能再修改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7" name="肘形接點 6"/>
          <p:cNvCxnSpPr>
            <a:endCxn id="5" idx="0"/>
          </p:cNvCxnSpPr>
          <p:nvPr/>
        </p:nvCxnSpPr>
        <p:spPr>
          <a:xfrm rot="16200000" flipH="1">
            <a:off x="4185203" y="222166"/>
            <a:ext cx="701600" cy="525674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45053" y="1488919"/>
            <a:ext cx="18002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zh-TW" altLang="en-US" sz="1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我的</a:t>
            </a:r>
            <a:r>
              <a:rPr lang="zh-TW" altLang="en-US" sz="1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自我</a:t>
            </a:r>
            <a:r>
              <a:rPr lang="zh-TW" altLang="en-US" sz="1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</a:t>
            </a:r>
            <a:r>
              <a:rPr lang="zh-TW" altLang="en-US" sz="1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</a:t>
            </a:r>
            <a:r>
              <a:rPr lang="en-US" altLang="zh-TW" sz="1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10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163458" y="1555796"/>
            <a:ext cx="3511118" cy="34306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自我總評內容</a:t>
            </a:r>
            <a:r>
              <a:rPr lang="en-US" altLang="zh-TW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非必填</a:t>
            </a:r>
            <a:r>
              <a:rPr lang="en-US" altLang="zh-TW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600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5" name="群組 6"/>
          <p:cNvGrpSpPr/>
          <p:nvPr/>
        </p:nvGrpSpPr>
        <p:grpSpPr>
          <a:xfrm>
            <a:off x="107198" y="0"/>
            <a:ext cx="8713392" cy="807778"/>
            <a:chOff x="107198" y="0"/>
            <a:chExt cx="8713392" cy="807778"/>
          </a:xfrm>
        </p:grpSpPr>
        <p:sp>
          <p:nvSpPr>
            <p:cNvPr id="16" name="矩形 15"/>
            <p:cNvSpPr/>
            <p:nvPr/>
          </p:nvSpPr>
          <p:spPr>
            <a:xfrm>
              <a:off x="632966" y="231698"/>
              <a:ext cx="8187624" cy="576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b="1" dirty="0" smtClean="0">
                  <a:solidFill>
                    <a:schemeClr val="tx1"/>
                  </a:solidFill>
                </a:rPr>
                <a:t>自評</a:t>
              </a:r>
              <a:r>
                <a:rPr lang="zh-TW" altLang="en-US" b="1" dirty="0">
                  <a:solidFill>
                    <a:schemeClr val="tx1"/>
                  </a:solidFill>
                </a:rPr>
                <a:t>表與考核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：同仁於面談前填寫自我評估表，使主管更清楚了解同仁自我評價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2" descr="C:\Users\6988\Downloads\employees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198" y="0"/>
              <a:ext cx="612000" cy="612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01891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72000" y="0"/>
            <a:ext cx="381653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755470" y="0"/>
            <a:ext cx="381653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043510" y="1131550"/>
            <a:ext cx="1152160" cy="1080150"/>
          </a:xfrm>
          <a:prstGeom prst="rect">
            <a:avLst/>
          </a:prstGeom>
          <a:solidFill>
            <a:srgbClr val="94B6D2">
              <a:lumMod val="5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TW" altLang="zh-TW" sz="2000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自我</a:t>
            </a:r>
            <a:endParaRPr lang="en-US" altLang="zh-TW" sz="2000" b="1" dirty="0" smtClean="0">
              <a:solidFill>
                <a:prstClr val="white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zh-TW" sz="2000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評估表</a:t>
            </a:r>
            <a:endParaRPr lang="zh-TW" altLang="en-US" sz="2000" b="1" dirty="0" smtClean="0">
              <a:solidFill>
                <a:prstClr val="white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89967" y="1131550"/>
            <a:ext cx="1738013" cy="1080150"/>
          </a:xfrm>
          <a:prstGeom prst="rect">
            <a:avLst/>
          </a:prstGeom>
          <a:solidFill>
            <a:srgbClr val="94B6D2">
              <a:lumMod val="5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TW" altLang="zh-TW" sz="2000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給予主管建議評估表</a:t>
            </a:r>
            <a:endParaRPr lang="zh-TW" altLang="en-US" sz="2000" b="1" dirty="0" smtClean="0">
              <a:solidFill>
                <a:prstClr val="white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56054" y="1131550"/>
            <a:ext cx="1337084" cy="1080150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主管給予員工建議</a:t>
            </a:r>
          </a:p>
        </p:txBody>
      </p:sp>
      <p:sp>
        <p:nvSpPr>
          <p:cNvPr id="7" name="矩形 6"/>
          <p:cNvSpPr/>
          <p:nvPr/>
        </p:nvSpPr>
        <p:spPr>
          <a:xfrm>
            <a:off x="6876320" y="1131550"/>
            <a:ext cx="1080150" cy="1080150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統計</a:t>
            </a:r>
            <a:endParaRPr lang="en-US" altLang="zh-TW" sz="2000" b="1" dirty="0" smtClean="0">
              <a:solidFill>
                <a:prstClr val="white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圖表</a:t>
            </a:r>
          </a:p>
        </p:txBody>
      </p:sp>
      <p:sp>
        <p:nvSpPr>
          <p:cNvPr id="20" name="矩形 19"/>
          <p:cNvSpPr/>
          <p:nvPr/>
        </p:nvSpPr>
        <p:spPr>
          <a:xfrm>
            <a:off x="971500" y="2283710"/>
            <a:ext cx="1260000" cy="28804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chemeClr val="accent4"/>
                </a:solidFill>
              </a:rPr>
              <a:t>填寫問卷</a:t>
            </a:r>
            <a:endParaRPr lang="zh-TW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71500" y="3591438"/>
            <a:ext cx="1260000" cy="28804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chemeClr val="accent4"/>
                </a:solidFill>
              </a:rPr>
              <a:t>檢視主管回饋</a:t>
            </a:r>
            <a:endParaRPr lang="zh-TW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915770" y="2283710"/>
            <a:ext cx="1260000" cy="28804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chemeClr val="accent4"/>
                </a:solidFill>
              </a:rPr>
              <a:t>填寫問卷</a:t>
            </a:r>
            <a:endParaRPr lang="zh-TW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94621" y="2715770"/>
            <a:ext cx="557030" cy="288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100" b="1" dirty="0" smtClean="0">
                <a:solidFill>
                  <a:schemeClr val="accent4"/>
                </a:solidFill>
              </a:rPr>
              <a:t>送出</a:t>
            </a:r>
            <a:endParaRPr lang="zh-TW" altLang="en-US" sz="1100" b="1" dirty="0">
              <a:solidFill>
                <a:schemeClr val="accent4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520673" y="2687377"/>
            <a:ext cx="557030" cy="288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100" b="1" dirty="0" smtClean="0">
                <a:solidFill>
                  <a:schemeClr val="accent4"/>
                </a:solidFill>
              </a:rPr>
              <a:t>送出</a:t>
            </a:r>
            <a:endParaRPr lang="zh-TW" altLang="en-US" sz="1100" b="1" dirty="0">
              <a:solidFill>
                <a:schemeClr val="accent4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599190" y="3521595"/>
            <a:ext cx="557030" cy="288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100" b="1" dirty="0" smtClean="0">
                <a:solidFill>
                  <a:schemeClr val="accent6"/>
                </a:solidFill>
              </a:rPr>
              <a:t>送出</a:t>
            </a:r>
            <a:endParaRPr lang="zh-TW" altLang="en-US" sz="1100" b="1" dirty="0">
              <a:solidFill>
                <a:schemeClr val="accent6"/>
              </a:solidFill>
            </a:endParaRPr>
          </a:p>
        </p:txBody>
      </p:sp>
      <p:grpSp>
        <p:nvGrpSpPr>
          <p:cNvPr id="69" name="群組 68"/>
          <p:cNvGrpSpPr/>
          <p:nvPr/>
        </p:nvGrpSpPr>
        <p:grpSpPr>
          <a:xfrm>
            <a:off x="1223454" y="0"/>
            <a:ext cx="2880562" cy="576000"/>
            <a:chOff x="1043590" y="0"/>
            <a:chExt cx="2880562" cy="576000"/>
          </a:xfrm>
        </p:grpSpPr>
        <p:sp>
          <p:nvSpPr>
            <p:cNvPr id="19" name="矩形 18"/>
            <p:cNvSpPr/>
            <p:nvPr/>
          </p:nvSpPr>
          <p:spPr>
            <a:xfrm>
              <a:off x="2123659" y="114128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員工及主管</a:t>
              </a:r>
              <a:r>
                <a:rPr lang="zh-TW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功能</a:t>
              </a:r>
            </a:p>
          </p:txBody>
        </p:sp>
        <p:pic>
          <p:nvPicPr>
            <p:cNvPr id="65" name="Picture 2" descr="C:\Users\6988\Downloads\employees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43590" y="0"/>
              <a:ext cx="576000" cy="576000"/>
            </a:xfrm>
            <a:prstGeom prst="rect">
              <a:avLst/>
            </a:prstGeom>
            <a:noFill/>
          </p:spPr>
        </p:pic>
        <p:pic>
          <p:nvPicPr>
            <p:cNvPr id="66" name="Picture 2" descr="C:\Users\6988\Downloads\bos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19670" y="0"/>
              <a:ext cx="576000" cy="576000"/>
            </a:xfrm>
            <a:prstGeom prst="rect">
              <a:avLst/>
            </a:prstGeom>
            <a:noFill/>
          </p:spPr>
        </p:pic>
      </p:grpSp>
      <p:grpSp>
        <p:nvGrpSpPr>
          <p:cNvPr id="68" name="群組 67"/>
          <p:cNvGrpSpPr/>
          <p:nvPr/>
        </p:nvGrpSpPr>
        <p:grpSpPr>
          <a:xfrm>
            <a:off x="5717138" y="0"/>
            <a:ext cx="1526253" cy="576000"/>
            <a:chOff x="5436120" y="0"/>
            <a:chExt cx="1526253" cy="576000"/>
          </a:xfrm>
        </p:grpSpPr>
        <p:sp>
          <p:nvSpPr>
            <p:cNvPr id="40" name="矩形 39"/>
            <p:cNvSpPr/>
            <p:nvPr/>
          </p:nvSpPr>
          <p:spPr>
            <a:xfrm>
              <a:off x="5854377" y="11412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主管功能</a:t>
              </a:r>
              <a:endPara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67" name="Picture 2" descr="C:\Users\6988\Downloads\bos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36120" y="0"/>
              <a:ext cx="576000" cy="576000"/>
            </a:xfrm>
            <a:prstGeom prst="rect">
              <a:avLst/>
            </a:prstGeom>
            <a:noFill/>
          </p:spPr>
        </p:pic>
      </p:grpSp>
      <p:cxnSp>
        <p:nvCxnSpPr>
          <p:cNvPr id="71" name="直線接點 70"/>
          <p:cNvCxnSpPr/>
          <p:nvPr/>
        </p:nvCxnSpPr>
        <p:spPr>
          <a:xfrm>
            <a:off x="755470" y="627480"/>
            <a:ext cx="759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手繪多邊形 35"/>
          <p:cNvSpPr/>
          <p:nvPr/>
        </p:nvSpPr>
        <p:spPr>
          <a:xfrm>
            <a:off x="2247900" y="2228850"/>
            <a:ext cx="3403600" cy="1498600"/>
          </a:xfrm>
          <a:custGeom>
            <a:avLst/>
            <a:gdLst>
              <a:gd name="connsiteX0" fmla="*/ 3403600 w 3403600"/>
              <a:gd name="connsiteY0" fmla="*/ 0 h 1498600"/>
              <a:gd name="connsiteX1" fmla="*/ 3403600 w 3403600"/>
              <a:gd name="connsiteY1" fmla="*/ 1498600 h 1498600"/>
              <a:gd name="connsiteX2" fmla="*/ 0 w 3403600"/>
              <a:gd name="connsiteY2" fmla="*/ 1498600 h 149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3600" h="1498600">
                <a:moveTo>
                  <a:pt x="3403600" y="0"/>
                </a:moveTo>
                <a:lnTo>
                  <a:pt x="3403600" y="1498600"/>
                </a:lnTo>
                <a:lnTo>
                  <a:pt x="0" y="1498600"/>
                </a:lnTo>
              </a:path>
            </a:pathLst>
          </a:cu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肘形接點 2"/>
          <p:cNvCxnSpPr/>
          <p:nvPr/>
        </p:nvCxnSpPr>
        <p:spPr>
          <a:xfrm rot="5400000" flipH="1" flipV="1">
            <a:off x="4227803" y="-488316"/>
            <a:ext cx="360050" cy="5814895"/>
          </a:xfrm>
          <a:prstGeom prst="bentConnector3">
            <a:avLst>
              <a:gd name="adj1" fmla="val -156083"/>
            </a:avLst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5436120" y="2247900"/>
            <a:ext cx="0" cy="890976"/>
          </a:xfrm>
          <a:prstGeom prst="straightConnector1">
            <a:avLst/>
          </a:prstGeom>
          <a:ln w="12700">
            <a:solidFill>
              <a:schemeClr val="accent4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2483710" y="843510"/>
            <a:ext cx="2088746" cy="2131907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      </a:t>
            </a:r>
            <a:endParaRPr lang="zh-TW" altLang="en-US" dirty="0"/>
          </a:p>
        </p:txBody>
      </p:sp>
      <p:sp>
        <p:nvSpPr>
          <p:cNvPr id="35" name="手繪多邊形 34"/>
          <p:cNvSpPr/>
          <p:nvPr/>
        </p:nvSpPr>
        <p:spPr>
          <a:xfrm>
            <a:off x="3552825" y="2247900"/>
            <a:ext cx="3867150" cy="2028825"/>
          </a:xfrm>
          <a:custGeom>
            <a:avLst/>
            <a:gdLst>
              <a:gd name="connsiteX0" fmla="*/ 0 w 3867150"/>
              <a:gd name="connsiteY0" fmla="*/ 323850 h 2028825"/>
              <a:gd name="connsiteX1" fmla="*/ 9525 w 3867150"/>
              <a:gd name="connsiteY1" fmla="*/ 2028825 h 2028825"/>
              <a:gd name="connsiteX2" fmla="*/ 3867150 w 3867150"/>
              <a:gd name="connsiteY2" fmla="*/ 2028825 h 2028825"/>
              <a:gd name="connsiteX3" fmla="*/ 3867150 w 3867150"/>
              <a:gd name="connsiteY3" fmla="*/ 0 h 202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150" h="2028825">
                <a:moveTo>
                  <a:pt x="0" y="323850"/>
                </a:moveTo>
                <a:lnTo>
                  <a:pt x="9525" y="2028825"/>
                </a:lnTo>
                <a:lnTo>
                  <a:pt x="3867150" y="2028825"/>
                </a:lnTo>
                <a:lnTo>
                  <a:pt x="3867150" y="0"/>
                </a:lnTo>
              </a:path>
            </a:pathLst>
          </a:custGeom>
          <a:ln w="12700">
            <a:solidFill>
              <a:schemeClr val="accent4">
                <a:alpha val="3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4644724" y="4358518"/>
            <a:ext cx="3599786" cy="747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自我評估表提送</a:t>
            </a:r>
            <a:r>
              <a:rPr lang="zh-TW" altLang="en-US" sz="14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對象</a:t>
            </a:r>
            <a:endParaRPr lang="en-US" altLang="zh-TW" sz="14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隸屬於某群</a:t>
            </a:r>
            <a:r>
              <a:rPr lang="zh-TW" altLang="en-US" sz="14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組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：協理、技術經理、組長</a:t>
            </a:r>
            <a:endParaRPr lang="en-US" altLang="zh-TW" sz="1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直屬於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協理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：協理</a:t>
            </a:r>
          </a:p>
        </p:txBody>
      </p:sp>
      <p:sp>
        <p:nvSpPr>
          <p:cNvPr id="44" name="矩形 43"/>
          <p:cNvSpPr/>
          <p:nvPr/>
        </p:nvSpPr>
        <p:spPr>
          <a:xfrm>
            <a:off x="951132" y="3922731"/>
            <a:ext cx="2396697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各主管回饋內容將記錄在自我總評欄位下方的</a:t>
            </a:r>
            <a:r>
              <a:rPr lang="zh-TW" altLang="en-US" sz="14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「整體主管回饋」。</a:t>
            </a:r>
            <a:endParaRPr lang="en-US" altLang="zh-TW" sz="14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737966" y="2560510"/>
            <a:ext cx="347071" cy="246221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組長</a:t>
            </a:r>
          </a:p>
        </p:txBody>
      </p:sp>
      <p:sp>
        <p:nvSpPr>
          <p:cNvPr id="38" name="矩形 37"/>
          <p:cNvSpPr/>
          <p:nvPr/>
        </p:nvSpPr>
        <p:spPr>
          <a:xfrm>
            <a:off x="6141398" y="2260555"/>
            <a:ext cx="557922" cy="246221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技術經理</a:t>
            </a:r>
          </a:p>
        </p:txBody>
      </p:sp>
      <p:sp>
        <p:nvSpPr>
          <p:cNvPr id="39" name="矩形 38"/>
          <p:cNvSpPr/>
          <p:nvPr/>
        </p:nvSpPr>
        <p:spPr>
          <a:xfrm>
            <a:off x="5743275" y="2260555"/>
            <a:ext cx="354247" cy="246221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協理</a:t>
            </a:r>
          </a:p>
        </p:txBody>
      </p:sp>
      <p:sp>
        <p:nvSpPr>
          <p:cNvPr id="41" name="矩形 40"/>
          <p:cNvSpPr/>
          <p:nvPr/>
        </p:nvSpPr>
        <p:spPr>
          <a:xfrm>
            <a:off x="7914272" y="2560510"/>
            <a:ext cx="578715" cy="246221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計畫</a:t>
            </a:r>
            <a:r>
              <a:rPr lang="zh-TW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主管</a:t>
            </a:r>
          </a:p>
        </p:txBody>
      </p:sp>
      <p:sp>
        <p:nvSpPr>
          <p:cNvPr id="42" name="矩形 41"/>
          <p:cNvSpPr/>
          <p:nvPr/>
        </p:nvSpPr>
        <p:spPr>
          <a:xfrm>
            <a:off x="7524432" y="2560510"/>
            <a:ext cx="347071" cy="246221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組長</a:t>
            </a:r>
          </a:p>
        </p:txBody>
      </p:sp>
      <p:sp>
        <p:nvSpPr>
          <p:cNvPr id="47" name="矩形 46"/>
          <p:cNvSpPr/>
          <p:nvPr/>
        </p:nvSpPr>
        <p:spPr>
          <a:xfrm>
            <a:off x="7914272" y="2260555"/>
            <a:ext cx="557922" cy="246221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技術經理</a:t>
            </a:r>
          </a:p>
        </p:txBody>
      </p:sp>
      <p:sp>
        <p:nvSpPr>
          <p:cNvPr id="48" name="矩形 47"/>
          <p:cNvSpPr/>
          <p:nvPr/>
        </p:nvSpPr>
        <p:spPr>
          <a:xfrm>
            <a:off x="7521769" y="2260555"/>
            <a:ext cx="354247" cy="246221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協理</a:t>
            </a:r>
          </a:p>
        </p:txBody>
      </p:sp>
    </p:spTree>
    <p:extLst>
      <p:ext uri="{BB962C8B-B14F-4D97-AF65-F5344CB8AC3E}">
        <p14:creationId xmlns:p14="http://schemas.microsoft.com/office/powerpoint/2010/main" val="41253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6988\Downloads\employe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2410" y="2625890"/>
            <a:ext cx="1908000" cy="1908000"/>
          </a:xfrm>
          <a:prstGeom prst="rect">
            <a:avLst/>
          </a:prstGeom>
          <a:noFill/>
        </p:spPr>
      </p:pic>
      <p:pic>
        <p:nvPicPr>
          <p:cNvPr id="12" name="Picture 2" descr="C:\Users\6988\Downloads\bo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50" y="2625890"/>
            <a:ext cx="1908000" cy="1908000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2987780" y="255695"/>
            <a:ext cx="322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/>
              <a:t>溝通不足易造成誤解</a:t>
            </a:r>
            <a:endParaRPr lang="en-US" sz="2400" b="1" dirty="0"/>
          </a:p>
        </p:txBody>
      </p:sp>
      <p:sp>
        <p:nvSpPr>
          <p:cNvPr id="2" name="雲朵形圖說文字 1"/>
          <p:cNvSpPr/>
          <p:nvPr/>
        </p:nvSpPr>
        <p:spPr>
          <a:xfrm>
            <a:off x="1115520" y="987530"/>
            <a:ext cx="2137830" cy="1296180"/>
          </a:xfrm>
          <a:prstGeom prst="cloud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600" b="1" dirty="0" smtClean="0"/>
              <a:t>主管不了解我的狀況</a:t>
            </a:r>
            <a:endParaRPr lang="en-US" sz="1600" b="1" dirty="0"/>
          </a:p>
        </p:txBody>
      </p:sp>
      <p:sp>
        <p:nvSpPr>
          <p:cNvPr id="7" name="雲朵形圖說文字 6"/>
          <p:cNvSpPr/>
          <p:nvPr/>
        </p:nvSpPr>
        <p:spPr>
          <a:xfrm>
            <a:off x="5652150" y="915520"/>
            <a:ext cx="2159560" cy="1296180"/>
          </a:xfrm>
          <a:prstGeom prst="cloud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600" b="1" dirty="0" smtClean="0"/>
              <a:t>這些人平常到底在幹麻</a:t>
            </a:r>
            <a:r>
              <a:rPr lang="en-US" altLang="zh-TW" sz="1600" b="1" dirty="0" smtClean="0"/>
              <a:t>?</a:t>
            </a:r>
            <a:endParaRPr lang="en-US" sz="1600" b="1" dirty="0"/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3851900" y="2745869"/>
            <a:ext cx="1296180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089373" y="2840053"/>
            <a:ext cx="902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單向考評</a:t>
            </a:r>
            <a:endParaRPr 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372250" y="4588030"/>
            <a:ext cx="649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</a:t>
            </a:r>
            <a:endParaRPr 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906429" y="4588030"/>
            <a:ext cx="649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endParaRPr 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089373" y="2318113"/>
            <a:ext cx="902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下達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指示</a:t>
            </a:r>
            <a:endParaRPr 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070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/>
          <a:srcRect t="12113"/>
          <a:stretch/>
        </p:blipFill>
        <p:spPr>
          <a:xfrm>
            <a:off x="395420" y="1275570"/>
            <a:ext cx="8356579" cy="261242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719198" y="3914515"/>
            <a:ext cx="156644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44000" lvl="2" indent="-144000">
              <a:spcBef>
                <a:spcPts val="600"/>
              </a:spcBef>
              <a:buFont typeface="Arial" pitchFamily="34" charset="0"/>
              <a:buChar char="•"/>
            </a:pPr>
            <a:r>
              <a:rPr lang="zh-TW" altLang="en-US" sz="1200" b="1" dirty="0" smtClean="0">
                <a:solidFill>
                  <a:schemeClr val="tx1"/>
                </a:solidFill>
              </a:rPr>
              <a:t>收到新回饋的提示</a:t>
            </a:r>
          </a:p>
        </p:txBody>
      </p:sp>
      <p:sp>
        <p:nvSpPr>
          <p:cNvPr id="18" name="矩形 17"/>
          <p:cNvSpPr/>
          <p:nvPr/>
        </p:nvSpPr>
        <p:spPr>
          <a:xfrm>
            <a:off x="4572000" y="1563610"/>
            <a:ext cx="4270510" cy="277238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" name="群組 6"/>
          <p:cNvGrpSpPr/>
          <p:nvPr/>
        </p:nvGrpSpPr>
        <p:grpSpPr>
          <a:xfrm>
            <a:off x="107198" y="0"/>
            <a:ext cx="8713392" cy="807778"/>
            <a:chOff x="107198" y="0"/>
            <a:chExt cx="8713392" cy="807778"/>
          </a:xfrm>
        </p:grpSpPr>
        <p:sp>
          <p:nvSpPr>
            <p:cNvPr id="9" name="矩形 8"/>
            <p:cNvSpPr/>
            <p:nvPr/>
          </p:nvSpPr>
          <p:spPr>
            <a:xfrm>
              <a:off x="632966" y="231698"/>
              <a:ext cx="8187624" cy="576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b="1" dirty="0" smtClean="0">
                  <a:solidFill>
                    <a:schemeClr val="tx1"/>
                  </a:solidFill>
                </a:rPr>
                <a:t>自評</a:t>
              </a:r>
              <a:r>
                <a:rPr lang="zh-TW" altLang="en-US" b="1" dirty="0">
                  <a:solidFill>
                    <a:schemeClr val="tx1"/>
                  </a:solidFill>
                </a:rPr>
                <a:t>表與考核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：同仁於平台上收到主管給予的回饋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3" name="Picture 2" descr="C:\Users\6988\Downloads\employee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198" y="0"/>
              <a:ext cx="612000" cy="612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50220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410" y="753128"/>
            <a:ext cx="8249275" cy="422881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771750" y="3873062"/>
            <a:ext cx="2160300" cy="34306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各主管回饋內容</a:t>
            </a:r>
          </a:p>
        </p:txBody>
      </p:sp>
      <p:sp>
        <p:nvSpPr>
          <p:cNvPr id="15" name="矩形 14"/>
          <p:cNvSpPr/>
          <p:nvPr/>
        </p:nvSpPr>
        <p:spPr>
          <a:xfrm>
            <a:off x="2294812" y="2696003"/>
            <a:ext cx="2711756" cy="34306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自我總評內容</a:t>
            </a:r>
            <a:r>
              <a:rPr lang="en-US" altLang="zh-TW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若有</a:t>
            </a:r>
            <a:r>
              <a:rPr lang="en-US" altLang="zh-TW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600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94812" y="1526143"/>
            <a:ext cx="3511118" cy="34306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特定項目自評摘要內容</a:t>
            </a:r>
            <a:r>
              <a:rPr lang="en-US" altLang="zh-TW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若有</a:t>
            </a:r>
            <a:r>
              <a:rPr lang="en-US" altLang="zh-TW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600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71750" y="1994851"/>
            <a:ext cx="3511118" cy="34306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特定項目各主管回饋內容</a:t>
            </a:r>
            <a:r>
              <a:rPr lang="en-US" altLang="zh-TW" sz="16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6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若有</a:t>
            </a:r>
            <a:r>
              <a:rPr lang="en-US" altLang="zh-TW" sz="16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6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3" name="群組 6"/>
          <p:cNvGrpSpPr/>
          <p:nvPr/>
        </p:nvGrpSpPr>
        <p:grpSpPr>
          <a:xfrm>
            <a:off x="107198" y="0"/>
            <a:ext cx="8713392" cy="807778"/>
            <a:chOff x="107198" y="0"/>
            <a:chExt cx="8713392" cy="807778"/>
          </a:xfrm>
        </p:grpSpPr>
        <p:sp>
          <p:nvSpPr>
            <p:cNvPr id="14" name="矩形 13"/>
            <p:cNvSpPr/>
            <p:nvPr/>
          </p:nvSpPr>
          <p:spPr>
            <a:xfrm>
              <a:off x="632966" y="231698"/>
              <a:ext cx="8187624" cy="576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b="1" dirty="0" smtClean="0">
                  <a:solidFill>
                    <a:schemeClr val="tx1"/>
                  </a:solidFill>
                </a:rPr>
                <a:t>自評</a:t>
              </a:r>
              <a:r>
                <a:rPr lang="zh-TW" altLang="en-US" b="1" dirty="0">
                  <a:solidFill>
                    <a:schemeClr val="tx1"/>
                  </a:solidFill>
                </a:rPr>
                <a:t>表與考核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：同仁於平台上收到主管給予的回饋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2" descr="C:\Users\6988\Downloads\employee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198" y="0"/>
              <a:ext cx="612000" cy="612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25117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420" y="970207"/>
            <a:ext cx="8447090" cy="224963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572000" y="735495"/>
            <a:ext cx="4270510" cy="277238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27730" y="1050878"/>
            <a:ext cx="1872260" cy="20882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107198" y="0"/>
            <a:ext cx="5782498" cy="807778"/>
            <a:chOff x="107198" y="0"/>
            <a:chExt cx="5782498" cy="807778"/>
          </a:xfrm>
        </p:grpSpPr>
        <p:sp>
          <p:nvSpPr>
            <p:cNvPr id="13" name="矩形 12"/>
            <p:cNvSpPr/>
            <p:nvPr/>
          </p:nvSpPr>
          <p:spPr>
            <a:xfrm>
              <a:off x="632966" y="231698"/>
              <a:ext cx="5256730" cy="576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b="1" dirty="0" smtClean="0">
                  <a:solidFill>
                    <a:schemeClr val="tx1"/>
                  </a:solidFill>
                </a:rPr>
                <a:t>自評</a:t>
              </a:r>
              <a:r>
                <a:rPr lang="zh-TW" altLang="en-US" b="1" dirty="0">
                  <a:solidFill>
                    <a:schemeClr val="tx1"/>
                  </a:solidFill>
                </a:rPr>
                <a:t>表與考核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：同仁採匿名方式給予主管建議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2" descr="C:\Users\6988\Downloads\employee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198" y="0"/>
              <a:ext cx="612000" cy="612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91422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/>
          <a:srcRect t="7551"/>
          <a:stretch/>
        </p:blipFill>
        <p:spPr>
          <a:xfrm>
            <a:off x="539440" y="987530"/>
            <a:ext cx="8089330" cy="39605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707880" y="843510"/>
            <a:ext cx="3240450" cy="671994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現階段每半年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每次考核前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由協理設定需要被評核的計畫主管及其他主管人選</a:t>
            </a:r>
            <a:endParaRPr lang="zh-TW" altLang="en-US" sz="14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07198" y="0"/>
            <a:ext cx="5782498" cy="807778"/>
            <a:chOff x="107198" y="0"/>
            <a:chExt cx="5782498" cy="807778"/>
          </a:xfrm>
        </p:grpSpPr>
        <p:sp>
          <p:nvSpPr>
            <p:cNvPr id="10" name="矩形 9"/>
            <p:cNvSpPr/>
            <p:nvPr/>
          </p:nvSpPr>
          <p:spPr>
            <a:xfrm>
              <a:off x="632966" y="231698"/>
              <a:ext cx="5256730" cy="576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b="1" dirty="0" smtClean="0">
                  <a:solidFill>
                    <a:schemeClr val="tx1"/>
                  </a:solidFill>
                </a:rPr>
                <a:t>自評</a:t>
              </a:r>
              <a:r>
                <a:rPr lang="zh-TW" altLang="en-US" b="1" dirty="0">
                  <a:solidFill>
                    <a:schemeClr val="tx1"/>
                  </a:solidFill>
                </a:rPr>
                <a:t>表與考核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：同仁採匿名方式給予主管建議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1" name="Picture 2" descr="C:\Users\6988\Downloads\employee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198" y="0"/>
              <a:ext cx="612000" cy="6120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/>
          <a:srcRect t="8314"/>
          <a:stretch/>
        </p:blipFill>
        <p:spPr>
          <a:xfrm>
            <a:off x="413198" y="1131549"/>
            <a:ext cx="8407392" cy="378079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91850" y="799353"/>
            <a:ext cx="5040700" cy="527974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本評估表項目包含</a:t>
            </a:r>
            <a:r>
              <a:rPr lang="zh-TW" altLang="en-US" sz="1400" b="1" u="sng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解決問題能力、領導能力、溝通能力、訂定目標能力、組織能力、培育同仁能力、人格特質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等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7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項。</a:t>
            </a:r>
            <a:endParaRPr lang="zh-TW" altLang="en-US" sz="14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95670" y="4372000"/>
            <a:ext cx="3511118" cy="34306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單一項目建議</a:t>
            </a:r>
            <a:r>
              <a:rPr lang="en-US" altLang="zh-TW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非必填</a:t>
            </a:r>
            <a:r>
              <a:rPr lang="en-US" altLang="zh-TW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600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07198" y="0"/>
            <a:ext cx="5782498" cy="807778"/>
            <a:chOff x="107198" y="0"/>
            <a:chExt cx="5782498" cy="807778"/>
          </a:xfrm>
        </p:grpSpPr>
        <p:sp>
          <p:nvSpPr>
            <p:cNvPr id="10" name="矩形 9"/>
            <p:cNvSpPr/>
            <p:nvPr/>
          </p:nvSpPr>
          <p:spPr>
            <a:xfrm>
              <a:off x="632966" y="231698"/>
              <a:ext cx="5256730" cy="576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b="1" dirty="0" smtClean="0">
                  <a:solidFill>
                    <a:schemeClr val="tx1"/>
                  </a:solidFill>
                </a:rPr>
                <a:t>自評</a:t>
              </a:r>
              <a:r>
                <a:rPr lang="zh-TW" altLang="en-US" b="1" dirty="0">
                  <a:solidFill>
                    <a:schemeClr val="tx1"/>
                  </a:solidFill>
                </a:rPr>
                <a:t>表與考核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：同仁採匿名方式給予主管建議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2" descr="C:\Users\6988\Downloads\employee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198" y="0"/>
              <a:ext cx="612000" cy="612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2665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410" y="872258"/>
            <a:ext cx="8381137" cy="180006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6070" y="3201340"/>
            <a:ext cx="3505565" cy="1319067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413198" y="3201340"/>
            <a:ext cx="4392610" cy="1319067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返回：不儲存 直接回上頁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自評表與考核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r>
              <a:rPr lang="zh-TW" altLang="en-US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儲存：暫存目前結果 仍停留在本頁面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送出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：將目前填寫結果送出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不能再修改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12" name="肘形接點 11"/>
          <p:cNvCxnSpPr>
            <a:endCxn id="10" idx="0"/>
          </p:cNvCxnSpPr>
          <p:nvPr/>
        </p:nvCxnSpPr>
        <p:spPr>
          <a:xfrm rot="16200000" flipH="1">
            <a:off x="3849679" y="222166"/>
            <a:ext cx="701600" cy="525674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39440" y="1543291"/>
            <a:ext cx="18002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zh-TW" altLang="en-US" sz="1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給協理的整理建議</a:t>
            </a:r>
            <a:r>
              <a:rPr lang="en-US" altLang="zh-TW" sz="1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10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743704" y="1600759"/>
            <a:ext cx="2913550" cy="34306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整</a:t>
            </a:r>
            <a:r>
              <a:rPr lang="zh-TW" altLang="en-US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體</a:t>
            </a:r>
            <a:r>
              <a:rPr lang="zh-TW" altLang="en-US" sz="1600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建議</a:t>
            </a:r>
            <a:r>
              <a:rPr lang="en-US" altLang="zh-TW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非必填</a:t>
            </a:r>
            <a:r>
              <a:rPr lang="en-US" altLang="zh-TW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600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07198" y="0"/>
            <a:ext cx="5782498" cy="807778"/>
            <a:chOff x="107198" y="0"/>
            <a:chExt cx="5782498" cy="807778"/>
          </a:xfrm>
        </p:grpSpPr>
        <p:sp>
          <p:nvSpPr>
            <p:cNvPr id="19" name="矩形 18"/>
            <p:cNvSpPr/>
            <p:nvPr/>
          </p:nvSpPr>
          <p:spPr>
            <a:xfrm>
              <a:off x="632966" y="231698"/>
              <a:ext cx="5256730" cy="576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b="1" dirty="0" smtClean="0">
                  <a:solidFill>
                    <a:schemeClr val="tx1"/>
                  </a:solidFill>
                </a:rPr>
                <a:t>自評</a:t>
              </a:r>
              <a:r>
                <a:rPr lang="zh-TW" altLang="en-US" b="1" dirty="0">
                  <a:solidFill>
                    <a:schemeClr val="tx1"/>
                  </a:solidFill>
                </a:rPr>
                <a:t>表與考核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：同仁採匿名方式給予主管建議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2" descr="C:\Users\6988\Downloads\employees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198" y="0"/>
              <a:ext cx="612000" cy="612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6334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72000" y="0"/>
            <a:ext cx="381653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755470" y="0"/>
            <a:ext cx="381653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043510" y="1131550"/>
            <a:ext cx="1152160" cy="1080150"/>
          </a:xfrm>
          <a:prstGeom prst="rect">
            <a:avLst/>
          </a:prstGeom>
          <a:solidFill>
            <a:srgbClr val="94B6D2">
              <a:lumMod val="5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TW" altLang="zh-TW" sz="2000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自我</a:t>
            </a:r>
            <a:endParaRPr lang="en-US" altLang="zh-TW" sz="2000" b="1" dirty="0" smtClean="0">
              <a:solidFill>
                <a:prstClr val="white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zh-TW" sz="2000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評估表</a:t>
            </a:r>
            <a:endParaRPr lang="zh-TW" altLang="en-US" sz="2000" b="1" dirty="0" smtClean="0">
              <a:solidFill>
                <a:prstClr val="white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89967" y="1131550"/>
            <a:ext cx="1738013" cy="1080150"/>
          </a:xfrm>
          <a:prstGeom prst="rect">
            <a:avLst/>
          </a:prstGeom>
          <a:solidFill>
            <a:srgbClr val="94B6D2">
              <a:lumMod val="5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TW" altLang="zh-TW" sz="2000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給予主管建議評估表</a:t>
            </a:r>
            <a:endParaRPr lang="zh-TW" altLang="en-US" sz="2000" b="1" dirty="0" smtClean="0">
              <a:solidFill>
                <a:prstClr val="white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56054" y="1131550"/>
            <a:ext cx="1337084" cy="1080150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主管給予員工建議</a:t>
            </a:r>
          </a:p>
        </p:txBody>
      </p:sp>
      <p:sp>
        <p:nvSpPr>
          <p:cNvPr id="7" name="矩形 6"/>
          <p:cNvSpPr/>
          <p:nvPr/>
        </p:nvSpPr>
        <p:spPr>
          <a:xfrm>
            <a:off x="6876320" y="1131550"/>
            <a:ext cx="1080150" cy="1080150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統計</a:t>
            </a:r>
            <a:endParaRPr lang="en-US" altLang="zh-TW" sz="2000" b="1" dirty="0" smtClean="0">
              <a:solidFill>
                <a:prstClr val="white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圖表</a:t>
            </a:r>
          </a:p>
        </p:txBody>
      </p:sp>
      <p:sp>
        <p:nvSpPr>
          <p:cNvPr id="20" name="矩形 19"/>
          <p:cNvSpPr/>
          <p:nvPr/>
        </p:nvSpPr>
        <p:spPr>
          <a:xfrm>
            <a:off x="971500" y="2283710"/>
            <a:ext cx="1260000" cy="28804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chemeClr val="accent4"/>
                </a:solidFill>
              </a:rPr>
              <a:t>填寫問卷</a:t>
            </a:r>
            <a:endParaRPr lang="zh-TW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71500" y="3591438"/>
            <a:ext cx="1260000" cy="28804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chemeClr val="accent4"/>
                </a:solidFill>
              </a:rPr>
              <a:t>檢視主管回饋</a:t>
            </a:r>
            <a:endParaRPr lang="zh-TW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915770" y="2283710"/>
            <a:ext cx="1260000" cy="28804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chemeClr val="accent4"/>
                </a:solidFill>
              </a:rPr>
              <a:t>填寫問卷</a:t>
            </a:r>
            <a:endParaRPr lang="zh-TW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94621" y="2715770"/>
            <a:ext cx="557030" cy="288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100" b="1" dirty="0" smtClean="0">
                <a:solidFill>
                  <a:schemeClr val="accent4"/>
                </a:solidFill>
              </a:rPr>
              <a:t>送出</a:t>
            </a:r>
            <a:endParaRPr lang="zh-TW" altLang="en-US" sz="1100" b="1" dirty="0">
              <a:solidFill>
                <a:schemeClr val="accent4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520673" y="2687377"/>
            <a:ext cx="557030" cy="288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100" b="1" dirty="0" smtClean="0">
                <a:solidFill>
                  <a:schemeClr val="accent4"/>
                </a:solidFill>
              </a:rPr>
              <a:t>送出</a:t>
            </a:r>
            <a:endParaRPr lang="zh-TW" altLang="en-US" sz="1100" b="1" dirty="0">
              <a:solidFill>
                <a:schemeClr val="accent4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599190" y="3521595"/>
            <a:ext cx="557030" cy="288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100" b="1" dirty="0" smtClean="0">
                <a:solidFill>
                  <a:schemeClr val="accent6"/>
                </a:solidFill>
              </a:rPr>
              <a:t>送出</a:t>
            </a:r>
            <a:endParaRPr lang="zh-TW" altLang="en-US" sz="1100" b="1" dirty="0">
              <a:solidFill>
                <a:schemeClr val="accent6"/>
              </a:solidFill>
            </a:endParaRPr>
          </a:p>
        </p:txBody>
      </p:sp>
      <p:grpSp>
        <p:nvGrpSpPr>
          <p:cNvPr id="69" name="群組 68"/>
          <p:cNvGrpSpPr/>
          <p:nvPr/>
        </p:nvGrpSpPr>
        <p:grpSpPr>
          <a:xfrm>
            <a:off x="1223454" y="0"/>
            <a:ext cx="2880562" cy="576000"/>
            <a:chOff x="1043590" y="0"/>
            <a:chExt cx="2880562" cy="576000"/>
          </a:xfrm>
        </p:grpSpPr>
        <p:sp>
          <p:nvSpPr>
            <p:cNvPr id="19" name="矩形 18"/>
            <p:cNvSpPr/>
            <p:nvPr/>
          </p:nvSpPr>
          <p:spPr>
            <a:xfrm>
              <a:off x="2123659" y="114128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員工及主管</a:t>
              </a:r>
              <a:r>
                <a:rPr lang="zh-TW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功能</a:t>
              </a:r>
            </a:p>
          </p:txBody>
        </p:sp>
        <p:pic>
          <p:nvPicPr>
            <p:cNvPr id="65" name="Picture 2" descr="C:\Users\6988\Downloads\employees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43590" y="0"/>
              <a:ext cx="576000" cy="576000"/>
            </a:xfrm>
            <a:prstGeom prst="rect">
              <a:avLst/>
            </a:prstGeom>
            <a:noFill/>
          </p:spPr>
        </p:pic>
        <p:pic>
          <p:nvPicPr>
            <p:cNvPr id="66" name="Picture 2" descr="C:\Users\6988\Downloads\bos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19670" y="0"/>
              <a:ext cx="576000" cy="576000"/>
            </a:xfrm>
            <a:prstGeom prst="rect">
              <a:avLst/>
            </a:prstGeom>
            <a:noFill/>
          </p:spPr>
        </p:pic>
      </p:grpSp>
      <p:grpSp>
        <p:nvGrpSpPr>
          <p:cNvPr id="68" name="群組 67"/>
          <p:cNvGrpSpPr/>
          <p:nvPr/>
        </p:nvGrpSpPr>
        <p:grpSpPr>
          <a:xfrm>
            <a:off x="5717138" y="0"/>
            <a:ext cx="1526253" cy="576000"/>
            <a:chOff x="5436120" y="0"/>
            <a:chExt cx="1526253" cy="576000"/>
          </a:xfrm>
        </p:grpSpPr>
        <p:sp>
          <p:nvSpPr>
            <p:cNvPr id="40" name="矩形 39"/>
            <p:cNvSpPr/>
            <p:nvPr/>
          </p:nvSpPr>
          <p:spPr>
            <a:xfrm>
              <a:off x="5854377" y="11412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主管功能</a:t>
              </a:r>
              <a:endPara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67" name="Picture 2" descr="C:\Users\6988\Downloads\bos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36120" y="0"/>
              <a:ext cx="576000" cy="576000"/>
            </a:xfrm>
            <a:prstGeom prst="rect">
              <a:avLst/>
            </a:prstGeom>
            <a:noFill/>
          </p:spPr>
        </p:pic>
      </p:grpSp>
      <p:cxnSp>
        <p:nvCxnSpPr>
          <p:cNvPr id="71" name="直線接點 70"/>
          <p:cNvCxnSpPr/>
          <p:nvPr/>
        </p:nvCxnSpPr>
        <p:spPr>
          <a:xfrm>
            <a:off x="755470" y="627480"/>
            <a:ext cx="759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755470" y="843510"/>
            <a:ext cx="1666003" cy="3096430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      </a:t>
            </a:r>
            <a:endParaRPr lang="zh-TW" altLang="en-US" dirty="0"/>
          </a:p>
        </p:txBody>
      </p:sp>
      <p:sp>
        <p:nvSpPr>
          <p:cNvPr id="35" name="手繪多邊形 34"/>
          <p:cNvSpPr/>
          <p:nvPr/>
        </p:nvSpPr>
        <p:spPr>
          <a:xfrm>
            <a:off x="3552825" y="2247900"/>
            <a:ext cx="3867150" cy="2028825"/>
          </a:xfrm>
          <a:custGeom>
            <a:avLst/>
            <a:gdLst>
              <a:gd name="connsiteX0" fmla="*/ 0 w 3867150"/>
              <a:gd name="connsiteY0" fmla="*/ 323850 h 2028825"/>
              <a:gd name="connsiteX1" fmla="*/ 9525 w 3867150"/>
              <a:gd name="connsiteY1" fmla="*/ 2028825 h 2028825"/>
              <a:gd name="connsiteX2" fmla="*/ 3867150 w 3867150"/>
              <a:gd name="connsiteY2" fmla="*/ 2028825 h 2028825"/>
              <a:gd name="connsiteX3" fmla="*/ 3867150 w 3867150"/>
              <a:gd name="connsiteY3" fmla="*/ 0 h 202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150" h="2028825">
                <a:moveTo>
                  <a:pt x="0" y="323850"/>
                </a:moveTo>
                <a:lnTo>
                  <a:pt x="9525" y="2028825"/>
                </a:lnTo>
                <a:lnTo>
                  <a:pt x="3867150" y="2028825"/>
                </a:lnTo>
                <a:lnTo>
                  <a:pt x="3867150" y="0"/>
                </a:lnTo>
              </a:path>
            </a:pathLst>
          </a:cu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4644724" y="4207906"/>
            <a:ext cx="2699822" cy="747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給予主管建議評</a:t>
            </a:r>
            <a:r>
              <a:rPr lang="zh-TW" altLang="en-US" sz="14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估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表匿名統計，受評主管檢視自己的圖表</a:t>
            </a:r>
            <a:endParaRPr lang="en-US" altLang="zh-TW" sz="14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641974" y="1110941"/>
            <a:ext cx="1946305" cy="2768538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      </a:t>
            </a:r>
            <a:endParaRPr lang="zh-TW" altLang="en-US" dirty="0"/>
          </a:p>
        </p:txBody>
      </p:sp>
      <p:cxnSp>
        <p:nvCxnSpPr>
          <p:cNvPr id="3" name="肘形接點 2"/>
          <p:cNvCxnSpPr/>
          <p:nvPr/>
        </p:nvCxnSpPr>
        <p:spPr>
          <a:xfrm rot="5400000" flipH="1" flipV="1">
            <a:off x="4227803" y="-488316"/>
            <a:ext cx="360050" cy="5814895"/>
          </a:xfrm>
          <a:prstGeom prst="bentConnector3">
            <a:avLst>
              <a:gd name="adj1" fmla="val -156083"/>
            </a:avLst>
          </a:prstGeom>
          <a:ln w="12700">
            <a:solidFill>
              <a:schemeClr val="accent4">
                <a:alpha val="3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5436120" y="2247900"/>
            <a:ext cx="0" cy="890976"/>
          </a:xfrm>
          <a:prstGeom prst="straightConnector1">
            <a:avLst/>
          </a:prstGeom>
          <a:ln w="12700">
            <a:solidFill>
              <a:schemeClr val="accent4">
                <a:alpha val="3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手繪多邊形 35"/>
          <p:cNvSpPr/>
          <p:nvPr/>
        </p:nvSpPr>
        <p:spPr>
          <a:xfrm>
            <a:off x="2247900" y="2228850"/>
            <a:ext cx="3403600" cy="1498600"/>
          </a:xfrm>
          <a:custGeom>
            <a:avLst/>
            <a:gdLst>
              <a:gd name="connsiteX0" fmla="*/ 3403600 w 3403600"/>
              <a:gd name="connsiteY0" fmla="*/ 0 h 1498600"/>
              <a:gd name="connsiteX1" fmla="*/ 3403600 w 3403600"/>
              <a:gd name="connsiteY1" fmla="*/ 1498600 h 1498600"/>
              <a:gd name="connsiteX2" fmla="*/ 0 w 3403600"/>
              <a:gd name="connsiteY2" fmla="*/ 1498600 h 149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3600" h="1498600">
                <a:moveTo>
                  <a:pt x="3403600" y="0"/>
                </a:moveTo>
                <a:lnTo>
                  <a:pt x="3403600" y="1498600"/>
                </a:lnTo>
                <a:lnTo>
                  <a:pt x="0" y="1498600"/>
                </a:lnTo>
              </a:path>
            </a:pathLst>
          </a:custGeom>
          <a:ln w="12700">
            <a:solidFill>
              <a:schemeClr val="accent6">
                <a:alpha val="3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5737966" y="2560510"/>
            <a:ext cx="347071" cy="246221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組長</a:t>
            </a:r>
          </a:p>
        </p:txBody>
      </p:sp>
      <p:sp>
        <p:nvSpPr>
          <p:cNvPr id="41" name="矩形 40"/>
          <p:cNvSpPr/>
          <p:nvPr/>
        </p:nvSpPr>
        <p:spPr>
          <a:xfrm>
            <a:off x="6141398" y="2260555"/>
            <a:ext cx="557922" cy="246221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技術經理</a:t>
            </a:r>
          </a:p>
        </p:txBody>
      </p:sp>
      <p:sp>
        <p:nvSpPr>
          <p:cNvPr id="42" name="矩形 41"/>
          <p:cNvSpPr/>
          <p:nvPr/>
        </p:nvSpPr>
        <p:spPr>
          <a:xfrm>
            <a:off x="5743275" y="2260555"/>
            <a:ext cx="354247" cy="246221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協理</a:t>
            </a:r>
          </a:p>
        </p:txBody>
      </p:sp>
      <p:sp>
        <p:nvSpPr>
          <p:cNvPr id="44" name="矩形 43"/>
          <p:cNvSpPr/>
          <p:nvPr/>
        </p:nvSpPr>
        <p:spPr>
          <a:xfrm>
            <a:off x="7914272" y="2560510"/>
            <a:ext cx="578715" cy="246221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計畫</a:t>
            </a:r>
            <a:r>
              <a:rPr lang="zh-TW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主管</a:t>
            </a:r>
          </a:p>
        </p:txBody>
      </p:sp>
      <p:sp>
        <p:nvSpPr>
          <p:cNvPr id="46" name="矩形 45"/>
          <p:cNvSpPr/>
          <p:nvPr/>
        </p:nvSpPr>
        <p:spPr>
          <a:xfrm>
            <a:off x="7524432" y="2560510"/>
            <a:ext cx="347071" cy="246221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組長</a:t>
            </a:r>
          </a:p>
        </p:txBody>
      </p:sp>
      <p:sp>
        <p:nvSpPr>
          <p:cNvPr id="47" name="矩形 46"/>
          <p:cNvSpPr/>
          <p:nvPr/>
        </p:nvSpPr>
        <p:spPr>
          <a:xfrm>
            <a:off x="7914272" y="2260555"/>
            <a:ext cx="557922" cy="246221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技術經理</a:t>
            </a:r>
          </a:p>
        </p:txBody>
      </p:sp>
      <p:sp>
        <p:nvSpPr>
          <p:cNvPr id="48" name="矩形 47"/>
          <p:cNvSpPr/>
          <p:nvPr/>
        </p:nvSpPr>
        <p:spPr>
          <a:xfrm>
            <a:off x="7521769" y="2260555"/>
            <a:ext cx="354247" cy="246221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協理</a:t>
            </a:r>
          </a:p>
        </p:txBody>
      </p:sp>
    </p:spTree>
    <p:extLst>
      <p:ext uri="{BB962C8B-B14F-4D97-AF65-F5344CB8AC3E}">
        <p14:creationId xmlns:p14="http://schemas.microsoft.com/office/powerpoint/2010/main" val="45793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47580" y="2283710"/>
            <a:ext cx="6048840" cy="57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dirty="0" smtClean="0">
                <a:solidFill>
                  <a:schemeClr val="tx1"/>
                </a:solidFill>
              </a:rPr>
              <a:t>主管使用情境</a:t>
            </a:r>
            <a:endParaRPr lang="zh-TW" altLang="en-US" sz="5400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5520" y="3291850"/>
            <a:ext cx="1440200" cy="576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協理</a:t>
            </a:r>
          </a:p>
        </p:txBody>
      </p:sp>
      <p:sp>
        <p:nvSpPr>
          <p:cNvPr id="8" name="矩形 7"/>
          <p:cNvSpPr/>
          <p:nvPr/>
        </p:nvSpPr>
        <p:spPr>
          <a:xfrm>
            <a:off x="2939773" y="3291850"/>
            <a:ext cx="1440200" cy="576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技術經理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64026" y="3291850"/>
            <a:ext cx="1440200" cy="576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計畫主管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88280" y="3291850"/>
            <a:ext cx="1440200" cy="576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組長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12" name="Picture 2" descr="C:\Users\6988\Downloads\bo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8000" y="231690"/>
            <a:ext cx="1908000" cy="190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420" y="754177"/>
            <a:ext cx="8447090" cy="2249633"/>
          </a:xfrm>
          <a:prstGeom prst="rect">
            <a:avLst/>
          </a:prstGeom>
        </p:spPr>
      </p:pic>
      <p:grpSp>
        <p:nvGrpSpPr>
          <p:cNvPr id="23" name="群組 10"/>
          <p:cNvGrpSpPr/>
          <p:nvPr/>
        </p:nvGrpSpPr>
        <p:grpSpPr>
          <a:xfrm>
            <a:off x="107380" y="3454"/>
            <a:ext cx="8569191" cy="804324"/>
            <a:chOff x="107380" y="-20610"/>
            <a:chExt cx="8569191" cy="804324"/>
          </a:xfrm>
        </p:grpSpPr>
        <p:sp>
          <p:nvSpPr>
            <p:cNvPr id="24" name="矩形 23"/>
            <p:cNvSpPr/>
            <p:nvPr/>
          </p:nvSpPr>
          <p:spPr>
            <a:xfrm>
              <a:off x="683460" y="207634"/>
              <a:ext cx="7993111" cy="576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b="1" dirty="0" smtClean="0">
                  <a:solidFill>
                    <a:schemeClr val="tx1"/>
                  </a:solidFill>
                </a:rPr>
                <a:t>自</a:t>
              </a:r>
              <a:r>
                <a:rPr lang="zh-TW" altLang="en-US" b="1" dirty="0">
                  <a:solidFill>
                    <a:schemeClr val="tx1"/>
                  </a:solidFill>
                </a:rPr>
                <a:t>評表與考核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：主管的自我評估表及給予主管建議評估表與同</a:t>
              </a:r>
              <a:r>
                <a:rPr lang="zh-TW" altLang="en-US" b="1" dirty="0">
                  <a:solidFill>
                    <a:schemeClr val="tx1"/>
                  </a:solidFill>
                </a:rPr>
                <a:t>仁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相同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Picture 2" descr="C:\Users\6988\Downloads\bos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380" y="-20610"/>
              <a:ext cx="612000" cy="612000"/>
            </a:xfrm>
            <a:prstGeom prst="rect">
              <a:avLst/>
            </a:prstGeom>
            <a:noFill/>
          </p:spPr>
        </p:pic>
      </p:grpSp>
      <p:sp>
        <p:nvSpPr>
          <p:cNvPr id="31" name="矩形 30"/>
          <p:cNvSpPr/>
          <p:nvPr/>
        </p:nvSpPr>
        <p:spPr>
          <a:xfrm>
            <a:off x="539440" y="861649"/>
            <a:ext cx="3954535" cy="20882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9354" y="3040264"/>
            <a:ext cx="5702896" cy="205183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83460" y="771500"/>
            <a:ext cx="1872260" cy="18722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420" y="754177"/>
            <a:ext cx="8447090" cy="224963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703063" y="844232"/>
            <a:ext cx="1872260" cy="20882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群組 10"/>
          <p:cNvGrpSpPr/>
          <p:nvPr/>
        </p:nvGrpSpPr>
        <p:grpSpPr>
          <a:xfrm>
            <a:off x="107380" y="3454"/>
            <a:ext cx="8569191" cy="804324"/>
            <a:chOff x="107380" y="-20610"/>
            <a:chExt cx="8569191" cy="804324"/>
          </a:xfrm>
        </p:grpSpPr>
        <p:sp>
          <p:nvSpPr>
            <p:cNvPr id="18" name="矩形 17"/>
            <p:cNvSpPr/>
            <p:nvPr/>
          </p:nvSpPr>
          <p:spPr>
            <a:xfrm>
              <a:off x="683460" y="207634"/>
              <a:ext cx="7993111" cy="576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b="1" dirty="0" smtClean="0">
                  <a:solidFill>
                    <a:schemeClr val="tx1"/>
                  </a:solidFill>
                </a:rPr>
                <a:t>自</a:t>
              </a:r>
              <a:r>
                <a:rPr lang="zh-TW" altLang="en-US" b="1" dirty="0">
                  <a:solidFill>
                    <a:schemeClr val="tx1"/>
                  </a:solidFill>
                </a:rPr>
                <a:t>評表與考核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：主管</a:t>
              </a:r>
              <a:r>
                <a:rPr lang="en-US" altLang="zh-TW" b="1" dirty="0" smtClean="0">
                  <a:solidFill>
                    <a:schemeClr val="tx1"/>
                  </a:solidFill>
                </a:rPr>
                <a:t>(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技術經理、組長</a:t>
              </a:r>
              <a:r>
                <a:rPr lang="en-US" altLang="zh-TW" b="1" dirty="0" smtClean="0">
                  <a:solidFill>
                    <a:schemeClr val="tx1"/>
                  </a:solidFill>
                </a:rPr>
                <a:t>)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可依據自我評估表進行客觀考績評核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2" descr="C:\Users\6988\Downloads\boss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380" y="-20610"/>
              <a:ext cx="612000" cy="612000"/>
            </a:xfrm>
            <a:prstGeom prst="rect">
              <a:avLst/>
            </a:prstGeom>
            <a:noFill/>
          </p:spPr>
        </p:pic>
      </p:grpSp>
      <p:sp>
        <p:nvSpPr>
          <p:cNvPr id="20" name="矩形 19"/>
          <p:cNvSpPr/>
          <p:nvPr/>
        </p:nvSpPr>
        <p:spPr>
          <a:xfrm>
            <a:off x="6444260" y="3723910"/>
            <a:ext cx="2520351" cy="907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144000" lvl="2" indent="-144000">
              <a:spcBef>
                <a:spcPts val="600"/>
              </a:spcBef>
              <a:buFont typeface="Arial" pitchFamily="34" charset="0"/>
              <a:buChar char="•"/>
            </a:pPr>
            <a:r>
              <a:rPr lang="zh-TW" altLang="en-US" sz="1200" b="1" dirty="0">
                <a:solidFill>
                  <a:schemeClr val="tx1"/>
                </a:solidFill>
              </a:rPr>
              <a:t>同仁</a:t>
            </a:r>
            <a:r>
              <a:rPr lang="zh-TW" altLang="en-US" sz="1200" b="1" dirty="0" smtClean="0">
                <a:solidFill>
                  <a:schemeClr val="tx1"/>
                </a:solidFill>
              </a:rPr>
              <a:t>將</a:t>
            </a:r>
            <a:r>
              <a:rPr lang="zh-TW" altLang="en-US" sz="1200" b="1" dirty="0">
                <a:solidFill>
                  <a:schemeClr val="tx1"/>
                </a:solidFill>
              </a:rPr>
              <a:t>問卷送出後，在主管介面顯示為「已填寫」。</a:t>
            </a:r>
            <a:endParaRPr lang="en-US" altLang="zh-TW" sz="1200" b="1" dirty="0">
              <a:solidFill>
                <a:schemeClr val="tx1"/>
              </a:solidFill>
            </a:endParaRPr>
          </a:p>
          <a:p>
            <a:pPr marL="144000" lvl="2" indent="-144000">
              <a:spcBef>
                <a:spcPts val="600"/>
              </a:spcBef>
              <a:buFont typeface="Arial" pitchFamily="34" charset="0"/>
              <a:buChar char="•"/>
            </a:pPr>
            <a:r>
              <a:rPr lang="zh-TW" altLang="en-US" sz="1200" b="1" dirty="0">
                <a:solidFill>
                  <a:schemeClr val="tx1"/>
                </a:solidFill>
              </a:rPr>
              <a:t>主管點選已填寫按鈕進行回覆，送出後顯示為「已回饋」 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6988\Downloads\employe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2410" y="2625890"/>
            <a:ext cx="1908000" cy="1908000"/>
          </a:xfrm>
          <a:prstGeom prst="rect">
            <a:avLst/>
          </a:prstGeom>
          <a:noFill/>
        </p:spPr>
      </p:pic>
      <p:pic>
        <p:nvPicPr>
          <p:cNvPr id="12" name="Picture 2" descr="C:\Users\6988\Downloads\bo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50" y="2625890"/>
            <a:ext cx="1908000" cy="1908000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3059790" y="255695"/>
            <a:ext cx="2981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/>
              <a:t>雙向溝通可創造雙贏</a:t>
            </a:r>
            <a:endParaRPr lang="en-US" sz="2400" b="1" dirty="0"/>
          </a:p>
        </p:txBody>
      </p:sp>
      <p:sp>
        <p:nvSpPr>
          <p:cNvPr id="2" name="雲朵形圖說文字 1"/>
          <p:cNvSpPr/>
          <p:nvPr/>
        </p:nvSpPr>
        <p:spPr>
          <a:xfrm>
            <a:off x="1043510" y="915520"/>
            <a:ext cx="2520350" cy="1368190"/>
          </a:xfrm>
          <a:prstGeom prst="cloud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600" b="1" dirty="0" smtClean="0"/>
              <a:t>有適當的協助，我可以做得更好。</a:t>
            </a:r>
            <a:endParaRPr lang="en-US" sz="1600" b="1" dirty="0"/>
          </a:p>
        </p:txBody>
      </p:sp>
      <p:sp>
        <p:nvSpPr>
          <p:cNvPr id="7" name="雲朵形圖說文字 6"/>
          <p:cNvSpPr/>
          <p:nvPr/>
        </p:nvSpPr>
        <p:spPr>
          <a:xfrm>
            <a:off x="5508130" y="843510"/>
            <a:ext cx="2808390" cy="1368190"/>
          </a:xfrm>
          <a:prstGeom prst="cloud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600" b="1" dirty="0" smtClean="0"/>
              <a:t>多一點互相了解，我或許就能扮演一個更好的主管角色。</a:t>
            </a:r>
            <a:endParaRPr lang="en-US" sz="1600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6372250" y="4588030"/>
            <a:ext cx="649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</a:t>
            </a:r>
            <a:endParaRPr 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906429" y="4588030"/>
            <a:ext cx="649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endParaRPr 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3851900" y="2745869"/>
            <a:ext cx="1296180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089373" y="2840053"/>
            <a:ext cx="902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雙向評鑑</a:t>
            </a:r>
            <a:endParaRPr 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3851900" y="3291850"/>
            <a:ext cx="1296180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4089373" y="2318113"/>
            <a:ext cx="902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協助引導</a:t>
            </a:r>
            <a:endParaRPr 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064796" y="3426001"/>
            <a:ext cx="902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意見表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達</a:t>
            </a:r>
            <a:endParaRPr 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15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420" y="833914"/>
            <a:ext cx="8385303" cy="38149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51299" y="4095850"/>
            <a:ext cx="18002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 anchorCtr="0">
            <a:spAutoFit/>
          </a:bodyPr>
          <a:lstStyle/>
          <a:p>
            <a:r>
              <a:rPr lang="zh-TW" altLang="en-US" sz="1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關於工作量的部分</a:t>
            </a:r>
            <a:r>
              <a:rPr lang="en-US" altLang="zh-TW" sz="1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…..</a:t>
            </a:r>
            <a:endParaRPr lang="zh-TW" altLang="en-US" sz="10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10"/>
          <p:cNvGrpSpPr/>
          <p:nvPr/>
        </p:nvGrpSpPr>
        <p:grpSpPr>
          <a:xfrm>
            <a:off x="107380" y="3454"/>
            <a:ext cx="8569191" cy="804324"/>
            <a:chOff x="107380" y="-20610"/>
            <a:chExt cx="8569191" cy="804324"/>
          </a:xfrm>
        </p:grpSpPr>
        <p:sp>
          <p:nvSpPr>
            <p:cNvPr id="9" name="矩形 8"/>
            <p:cNvSpPr/>
            <p:nvPr/>
          </p:nvSpPr>
          <p:spPr>
            <a:xfrm>
              <a:off x="683460" y="207634"/>
              <a:ext cx="7993111" cy="576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b="1" dirty="0" smtClean="0">
                  <a:solidFill>
                    <a:schemeClr val="tx1"/>
                  </a:solidFill>
                </a:rPr>
                <a:t>自</a:t>
              </a:r>
              <a:r>
                <a:rPr lang="zh-TW" altLang="en-US" b="1" dirty="0">
                  <a:solidFill>
                    <a:schemeClr val="tx1"/>
                  </a:solidFill>
                </a:rPr>
                <a:t>評表與考核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：主管</a:t>
              </a:r>
              <a:r>
                <a:rPr lang="en-US" altLang="zh-TW" b="1" dirty="0" smtClean="0">
                  <a:solidFill>
                    <a:schemeClr val="tx1"/>
                  </a:solidFill>
                </a:rPr>
                <a:t>(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技術經理、組長</a:t>
              </a:r>
              <a:r>
                <a:rPr lang="en-US" altLang="zh-TW" b="1" dirty="0" smtClean="0">
                  <a:solidFill>
                    <a:schemeClr val="tx1"/>
                  </a:solidFill>
                </a:rPr>
                <a:t>)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檢閱自我評估表與回饋，可使考評客觀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0" name="Picture 2" descr="C:\Users\6988\Downloads\bos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380" y="-20610"/>
              <a:ext cx="612000" cy="612000"/>
            </a:xfrm>
            <a:prstGeom prst="rect">
              <a:avLst/>
            </a:prstGeom>
            <a:noFill/>
          </p:spPr>
        </p:pic>
      </p:grpSp>
      <p:sp>
        <p:nvSpPr>
          <p:cNvPr id="13" name="矩形 12"/>
          <p:cNvSpPr/>
          <p:nvPr/>
        </p:nvSpPr>
        <p:spPr>
          <a:xfrm>
            <a:off x="2987780" y="4095850"/>
            <a:ext cx="3511118" cy="34306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主管針對單一項目自評的回饋</a:t>
            </a:r>
            <a:r>
              <a:rPr lang="en-US" altLang="zh-TW" sz="16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6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非必填</a:t>
            </a:r>
            <a:r>
              <a:rPr lang="en-US" altLang="zh-TW" sz="16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6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8541" y="3542851"/>
            <a:ext cx="18002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 anchorCtr="0">
            <a:spAutoFit/>
          </a:bodyPr>
          <a:lstStyle/>
          <a:p>
            <a:r>
              <a:rPr lang="zh-TW" altLang="en-US" sz="1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工作量的自評摘</a:t>
            </a:r>
            <a:r>
              <a:rPr lang="zh-TW" altLang="en-US" sz="1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</a:t>
            </a:r>
            <a:r>
              <a:rPr lang="en-US" altLang="zh-TW" sz="1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…..</a:t>
            </a:r>
            <a:endParaRPr lang="zh-TW" altLang="en-US" sz="10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11700" y="3427871"/>
            <a:ext cx="2867199" cy="34306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單一項目自評摘要</a:t>
            </a:r>
            <a:r>
              <a:rPr lang="en-US" altLang="zh-TW" sz="1600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600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若有</a:t>
            </a:r>
            <a:r>
              <a:rPr lang="en-US" altLang="zh-TW" sz="1600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600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410" y="1131550"/>
            <a:ext cx="8585888" cy="20882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11450" y="2166626"/>
            <a:ext cx="295241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 anchorCtr="0">
            <a:spAutoFit/>
          </a:bodyPr>
          <a:lstStyle/>
          <a:p>
            <a:r>
              <a:rPr lang="zh-TW" altLang="en-US" sz="1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妳</a:t>
            </a:r>
            <a:r>
              <a:rPr lang="zh-TW" altLang="en-US" sz="1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的整體表現很棒喔</a:t>
            </a:r>
            <a:r>
              <a:rPr lang="en-US" altLang="zh-TW" sz="1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10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10"/>
          <p:cNvGrpSpPr/>
          <p:nvPr/>
        </p:nvGrpSpPr>
        <p:grpSpPr>
          <a:xfrm>
            <a:off x="107380" y="3454"/>
            <a:ext cx="8569191" cy="804324"/>
            <a:chOff x="107380" y="-20610"/>
            <a:chExt cx="8569191" cy="804324"/>
          </a:xfrm>
        </p:grpSpPr>
        <p:sp>
          <p:nvSpPr>
            <p:cNvPr id="10" name="矩形 9"/>
            <p:cNvSpPr/>
            <p:nvPr/>
          </p:nvSpPr>
          <p:spPr>
            <a:xfrm>
              <a:off x="683460" y="207634"/>
              <a:ext cx="7993111" cy="576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b="1" dirty="0" smtClean="0">
                  <a:solidFill>
                    <a:schemeClr val="tx1"/>
                  </a:solidFill>
                </a:rPr>
                <a:t>自</a:t>
              </a:r>
              <a:r>
                <a:rPr lang="zh-TW" altLang="en-US" b="1" dirty="0">
                  <a:solidFill>
                    <a:schemeClr val="tx1"/>
                  </a:solidFill>
                </a:rPr>
                <a:t>評表與考核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：主管必須給予同</a:t>
              </a:r>
              <a:r>
                <a:rPr lang="zh-TW" altLang="en-US" b="1" dirty="0">
                  <a:solidFill>
                    <a:schemeClr val="tx1"/>
                  </a:solidFill>
                </a:rPr>
                <a:t>仁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回饋意見，再於面談時進行雙向溝通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2" descr="C:\Users\6988\Downloads\bos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380" y="-20610"/>
              <a:ext cx="612000" cy="612000"/>
            </a:xfrm>
            <a:prstGeom prst="rect">
              <a:avLst/>
            </a:prstGeom>
            <a:noFill/>
          </p:spPr>
        </p:pic>
      </p:grpSp>
      <p:sp>
        <p:nvSpPr>
          <p:cNvPr id="11" name="矩形 10"/>
          <p:cNvSpPr/>
          <p:nvPr/>
        </p:nvSpPr>
        <p:spPr>
          <a:xfrm>
            <a:off x="2980528" y="2135384"/>
            <a:ext cx="2719008" cy="34306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主管的整體回饋</a:t>
            </a:r>
            <a:r>
              <a:rPr lang="en-US" altLang="zh-TW" sz="16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6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必填</a:t>
            </a:r>
            <a:r>
              <a:rPr lang="en-US" altLang="zh-TW" sz="16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6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87780" y="1393988"/>
            <a:ext cx="2711756" cy="34306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自我總評內容</a:t>
            </a:r>
            <a:r>
              <a:rPr lang="en-US" altLang="zh-TW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若有</a:t>
            </a:r>
            <a:r>
              <a:rPr lang="en-US" altLang="zh-TW" sz="16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600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47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83460" y="699489"/>
            <a:ext cx="1872260" cy="18722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矩形 12"/>
          <p:cNvSpPr>
            <a:spLocks noChangeAspect="1"/>
          </p:cNvSpPr>
          <p:nvPr/>
        </p:nvSpPr>
        <p:spPr>
          <a:xfrm>
            <a:off x="6643241" y="3173464"/>
            <a:ext cx="1008000" cy="1008000"/>
          </a:xfrm>
          <a:prstGeom prst="rect">
            <a:avLst/>
          </a:prstGeom>
          <a:solidFill>
            <a:srgbClr val="D8B25C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TW" altLang="en-US" sz="1600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員工自我</a:t>
            </a:r>
            <a:r>
              <a:rPr lang="zh-TW" altLang="en-US" sz="1600" b="1" dirty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評估總表</a:t>
            </a:r>
          </a:p>
        </p:txBody>
      </p:sp>
      <p:sp>
        <p:nvSpPr>
          <p:cNvPr id="15" name="矩形 14"/>
          <p:cNvSpPr>
            <a:spLocks noChangeAspect="1"/>
          </p:cNvSpPr>
          <p:nvPr/>
        </p:nvSpPr>
        <p:spPr>
          <a:xfrm>
            <a:off x="7834510" y="3173324"/>
            <a:ext cx="1008000" cy="1008140"/>
          </a:xfrm>
          <a:prstGeom prst="rect">
            <a:avLst/>
          </a:prstGeom>
          <a:solidFill>
            <a:srgbClr val="D8B25C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給予主管建議評估總表</a:t>
            </a:r>
          </a:p>
        </p:txBody>
      </p:sp>
      <p:sp>
        <p:nvSpPr>
          <p:cNvPr id="23" name="矩形 22"/>
          <p:cNvSpPr/>
          <p:nvPr/>
        </p:nvSpPr>
        <p:spPr>
          <a:xfrm>
            <a:off x="683460" y="699489"/>
            <a:ext cx="1872260" cy="18722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420" y="682166"/>
            <a:ext cx="8447090" cy="2249633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6793120" y="780929"/>
            <a:ext cx="1872260" cy="20882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肘形接點 7"/>
          <p:cNvCxnSpPr>
            <a:stCxn id="28" idx="2"/>
            <a:endCxn id="15" idx="0"/>
          </p:cNvCxnSpPr>
          <p:nvPr/>
        </p:nvCxnSpPr>
        <p:spPr>
          <a:xfrm rot="16200000" flipH="1">
            <a:off x="7881828" y="2716641"/>
            <a:ext cx="304105" cy="60926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肘形接點 2"/>
          <p:cNvCxnSpPr>
            <a:stCxn id="28" idx="2"/>
            <a:endCxn id="13" idx="0"/>
          </p:cNvCxnSpPr>
          <p:nvPr/>
        </p:nvCxnSpPr>
        <p:spPr>
          <a:xfrm rot="5400000">
            <a:off x="7286124" y="2730337"/>
            <a:ext cx="304245" cy="58200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群組 10"/>
          <p:cNvGrpSpPr/>
          <p:nvPr/>
        </p:nvGrpSpPr>
        <p:grpSpPr>
          <a:xfrm>
            <a:off x="107380" y="3454"/>
            <a:ext cx="8569191" cy="804324"/>
            <a:chOff x="107380" y="-20610"/>
            <a:chExt cx="8569191" cy="804324"/>
          </a:xfrm>
        </p:grpSpPr>
        <p:sp>
          <p:nvSpPr>
            <p:cNvPr id="30" name="矩形 29"/>
            <p:cNvSpPr/>
            <p:nvPr/>
          </p:nvSpPr>
          <p:spPr>
            <a:xfrm>
              <a:off x="683460" y="207634"/>
              <a:ext cx="7993111" cy="576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b="1" dirty="0" smtClean="0">
                  <a:solidFill>
                    <a:schemeClr val="tx1"/>
                  </a:solidFill>
                </a:rPr>
                <a:t>自</a:t>
              </a:r>
              <a:r>
                <a:rPr lang="zh-TW" altLang="en-US" b="1" dirty="0">
                  <a:solidFill>
                    <a:schemeClr val="tx1"/>
                  </a:solidFill>
                </a:rPr>
                <a:t>評表與考核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：主管可透過統計圖表進行客觀評核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31" name="Picture 2" descr="C:\Users\6988\Downloads\bos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380" y="-20610"/>
              <a:ext cx="612000" cy="612000"/>
            </a:xfrm>
            <a:prstGeom prst="rect">
              <a:avLst/>
            </a:prstGeom>
            <a:noFill/>
          </p:spPr>
        </p:pic>
      </p:grpSp>
      <p:sp>
        <p:nvSpPr>
          <p:cNvPr id="32" name="矩形 31"/>
          <p:cNvSpPr/>
          <p:nvPr/>
        </p:nvSpPr>
        <p:spPr>
          <a:xfrm>
            <a:off x="9612700" y="3143159"/>
            <a:ext cx="257064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44000" lvl="2" indent="-144000">
              <a:spcBef>
                <a:spcPts val="600"/>
              </a:spcBef>
              <a:buFont typeface="Arial" pitchFamily="34" charset="0"/>
              <a:buChar char="•"/>
            </a:pPr>
            <a:r>
              <a:rPr lang="zh-TW" altLang="en-US" sz="1200" b="1" dirty="0" smtClean="0">
                <a:solidFill>
                  <a:schemeClr val="tx1"/>
                </a:solidFill>
              </a:rPr>
              <a:t>計畫主管無</a:t>
            </a:r>
            <a:r>
              <a:rPr lang="zh-TW" altLang="en-US" sz="1200" b="1" dirty="0" smtClean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「</a:t>
            </a:r>
            <a:r>
              <a:rPr lang="zh-TW" altLang="en-US" sz="1200" b="1" dirty="0" smtClean="0">
                <a:solidFill>
                  <a:schemeClr val="tx1"/>
                </a:solidFill>
              </a:rPr>
              <a:t>員工自我評估總表</a:t>
            </a:r>
            <a:r>
              <a:rPr lang="zh-TW" altLang="en-US" sz="1200" b="1" dirty="0" smtClean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」</a:t>
            </a:r>
            <a:r>
              <a:rPr lang="zh-TW" altLang="en-US" sz="1200" b="1" dirty="0" smtClean="0">
                <a:solidFill>
                  <a:schemeClr val="tx1"/>
                </a:solidFill>
              </a:rPr>
              <a:t>功能</a:t>
            </a:r>
          </a:p>
        </p:txBody>
      </p:sp>
      <p:sp>
        <p:nvSpPr>
          <p:cNvPr id="33" name="矩形 32"/>
          <p:cNvSpPr/>
          <p:nvPr/>
        </p:nvSpPr>
        <p:spPr>
          <a:xfrm>
            <a:off x="9612701" y="3605427"/>
            <a:ext cx="273638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44000" lvl="2" indent="-144000">
              <a:spcBef>
                <a:spcPts val="600"/>
              </a:spcBef>
              <a:buFont typeface="Arial" pitchFamily="34" charset="0"/>
              <a:buChar char="•"/>
            </a:pPr>
            <a:r>
              <a:rPr lang="zh-TW" altLang="en-US" sz="1200" b="1" dirty="0" smtClean="0">
                <a:solidFill>
                  <a:schemeClr val="tx1"/>
                </a:solidFill>
              </a:rPr>
              <a:t>協理的</a:t>
            </a:r>
            <a:r>
              <a:rPr lang="zh-TW" altLang="en-US" sz="1200" b="1" dirty="0">
                <a:solidFill>
                  <a:schemeClr val="tx1"/>
                </a:solidFill>
              </a:rPr>
              <a:t>「給予主管建議評估總表」可檢視自己及其設定受評主管的問卷結果</a:t>
            </a:r>
          </a:p>
        </p:txBody>
      </p:sp>
      <p:cxnSp>
        <p:nvCxnSpPr>
          <p:cNvPr id="6" name="肘形接點 5"/>
          <p:cNvCxnSpPr>
            <a:endCxn id="13" idx="2"/>
          </p:cNvCxnSpPr>
          <p:nvPr/>
        </p:nvCxnSpPr>
        <p:spPr>
          <a:xfrm rot="16200000" flipH="1">
            <a:off x="3655282" y="689505"/>
            <a:ext cx="1312246" cy="5671671"/>
          </a:xfrm>
          <a:prstGeom prst="bentConnector3">
            <a:avLst>
              <a:gd name="adj1" fmla="val 117421"/>
            </a:avLst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肘形接點 8"/>
          <p:cNvCxnSpPr>
            <a:endCxn id="15" idx="2"/>
          </p:cNvCxnSpPr>
          <p:nvPr/>
        </p:nvCxnSpPr>
        <p:spPr>
          <a:xfrm rot="16200000" flipH="1">
            <a:off x="5302664" y="1145618"/>
            <a:ext cx="1312246" cy="4759445"/>
          </a:xfrm>
          <a:prstGeom prst="bentConnector3">
            <a:avLst>
              <a:gd name="adj1" fmla="val 138658"/>
            </a:avLst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480" y="1036022"/>
            <a:ext cx="7561050" cy="3513879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043510" y="1523999"/>
            <a:ext cx="3456480" cy="28825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群組 10"/>
          <p:cNvGrpSpPr/>
          <p:nvPr/>
        </p:nvGrpSpPr>
        <p:grpSpPr>
          <a:xfrm>
            <a:off x="107380" y="3454"/>
            <a:ext cx="8569191" cy="804324"/>
            <a:chOff x="107380" y="-20610"/>
            <a:chExt cx="8569191" cy="804324"/>
          </a:xfrm>
        </p:grpSpPr>
        <p:sp>
          <p:nvSpPr>
            <p:cNvPr id="11" name="矩形 10"/>
            <p:cNvSpPr/>
            <p:nvPr/>
          </p:nvSpPr>
          <p:spPr>
            <a:xfrm>
              <a:off x="683460" y="207634"/>
              <a:ext cx="7993111" cy="576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b="1" dirty="0" smtClean="0">
                  <a:solidFill>
                    <a:schemeClr val="tx1"/>
                  </a:solidFill>
                </a:rPr>
                <a:t>自</a:t>
              </a:r>
              <a:r>
                <a:rPr lang="zh-TW" altLang="en-US" b="1" dirty="0">
                  <a:solidFill>
                    <a:schemeClr val="tx1"/>
                  </a:solidFill>
                </a:rPr>
                <a:t>評表與考核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：統計圖表</a:t>
              </a:r>
              <a:r>
                <a:rPr lang="zh-TW" altLang="en-US" b="1" dirty="0">
                  <a:solidFill>
                    <a:schemeClr val="tx1"/>
                  </a:solidFill>
                </a:rPr>
                <a:t>的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「員工</a:t>
              </a:r>
              <a:r>
                <a:rPr lang="zh-TW" altLang="en-US" b="1" dirty="0">
                  <a:solidFill>
                    <a:schemeClr val="tx1"/>
                  </a:solidFill>
                </a:rPr>
                <a:t>自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我</a:t>
              </a:r>
              <a:r>
                <a:rPr lang="zh-TW" altLang="en-US" b="1" dirty="0">
                  <a:solidFill>
                    <a:schemeClr val="tx1"/>
                  </a:solidFill>
                </a:rPr>
                <a:t>評估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總</a:t>
              </a:r>
              <a:r>
                <a:rPr lang="zh-TW" altLang="en-US" b="1" dirty="0">
                  <a:solidFill>
                    <a:schemeClr val="tx1"/>
                  </a:solidFill>
                </a:rPr>
                <a:t>表」</a:t>
              </a:r>
            </a:p>
          </p:txBody>
        </p:sp>
        <p:pic>
          <p:nvPicPr>
            <p:cNvPr id="12" name="Picture 2" descr="C:\Users\6988\Downloads\bos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380" y="-20610"/>
              <a:ext cx="612000" cy="612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87175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34" y="1059540"/>
            <a:ext cx="7900076" cy="3947135"/>
          </a:xfrm>
          <a:prstGeom prst="rect">
            <a:avLst/>
          </a:prstGeom>
        </p:spPr>
      </p:pic>
      <p:sp>
        <p:nvSpPr>
          <p:cNvPr id="97" name="矩形 96"/>
          <p:cNvSpPr/>
          <p:nvPr/>
        </p:nvSpPr>
        <p:spPr>
          <a:xfrm>
            <a:off x="4032862" y="679753"/>
            <a:ext cx="2230888" cy="2880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/>
        </p:nvSpPr>
        <p:spPr>
          <a:xfrm>
            <a:off x="4104871" y="689621"/>
            <a:ext cx="2105361" cy="288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4000" indent="-144000"/>
            <a:r>
              <a:rPr lang="en-US" altLang="zh-TW" sz="1100" dirty="0" smtClean="0"/>
              <a:t>1. </a:t>
            </a:r>
            <a:r>
              <a:rPr lang="zh-TW" altLang="zh-TW" sz="1100" dirty="0" smtClean="0"/>
              <a:t>參與工作種類或計畫數目</a:t>
            </a:r>
            <a:endParaRPr lang="zh-TW" altLang="en-US" sz="1100" dirty="0">
              <a:solidFill>
                <a:schemeClr val="bg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2025879" y="4035543"/>
            <a:ext cx="4367348" cy="34306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依自評表問卷項目一覽填寫結果</a:t>
            </a:r>
          </a:p>
        </p:txBody>
      </p:sp>
      <p:sp>
        <p:nvSpPr>
          <p:cNvPr id="83" name="矩形 82"/>
          <p:cNvSpPr/>
          <p:nvPr/>
        </p:nvSpPr>
        <p:spPr>
          <a:xfrm>
            <a:off x="2084094" y="679753"/>
            <a:ext cx="1948767" cy="288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/>
        </p:nvSpPr>
        <p:spPr>
          <a:xfrm>
            <a:off x="2159666" y="679753"/>
            <a:ext cx="13772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b="1" dirty="0" smtClean="0">
                <a:solidFill>
                  <a:schemeClr val="bg1"/>
                </a:solidFill>
              </a:rPr>
              <a:t>一、工作量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50693" y="679753"/>
            <a:ext cx="1833400" cy="2880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/>
        </p:nvSpPr>
        <p:spPr>
          <a:xfrm>
            <a:off x="376104" y="679753"/>
            <a:ext cx="1621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b="1" dirty="0" smtClean="0">
                <a:solidFill>
                  <a:schemeClr val="bg1"/>
                </a:solidFill>
              </a:rPr>
              <a:t>員工自我評估總</a:t>
            </a:r>
            <a:r>
              <a:rPr lang="zh-TW" altLang="en-US" sz="1400" b="1" dirty="0">
                <a:solidFill>
                  <a:schemeClr val="bg1"/>
                </a:solidFill>
              </a:rPr>
              <a:t>表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3563" y="2003456"/>
            <a:ext cx="2232907" cy="763585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8" name="群組 10"/>
          <p:cNvGrpSpPr/>
          <p:nvPr/>
        </p:nvGrpSpPr>
        <p:grpSpPr>
          <a:xfrm>
            <a:off x="107380" y="3454"/>
            <a:ext cx="8569191" cy="804324"/>
            <a:chOff x="107380" y="-20610"/>
            <a:chExt cx="8569191" cy="804324"/>
          </a:xfrm>
        </p:grpSpPr>
        <p:sp>
          <p:nvSpPr>
            <p:cNvPr id="19" name="矩形 18"/>
            <p:cNvSpPr/>
            <p:nvPr/>
          </p:nvSpPr>
          <p:spPr>
            <a:xfrm>
              <a:off x="683460" y="207634"/>
              <a:ext cx="7993111" cy="576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b="1" dirty="0" smtClean="0">
                  <a:solidFill>
                    <a:schemeClr val="tx1"/>
                  </a:solidFill>
                </a:rPr>
                <a:t>自</a:t>
              </a:r>
              <a:r>
                <a:rPr lang="zh-TW" altLang="en-US" b="1" dirty="0">
                  <a:solidFill>
                    <a:schemeClr val="tx1"/>
                  </a:solidFill>
                </a:rPr>
                <a:t>評表與考核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：主管依據檢視自我評估總表進行客觀考核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2" descr="C:\Users\6988\Downloads\boss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380" y="-20610"/>
              <a:ext cx="612000" cy="612000"/>
            </a:xfrm>
            <a:prstGeom prst="rect">
              <a:avLst/>
            </a:prstGeom>
            <a:noFill/>
          </p:spPr>
        </p:pic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443" y="2003456"/>
            <a:ext cx="2292058" cy="66072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480" y="1036022"/>
            <a:ext cx="7561050" cy="3513879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4737462" y="1523999"/>
            <a:ext cx="3457303" cy="28825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群組 10"/>
          <p:cNvGrpSpPr/>
          <p:nvPr/>
        </p:nvGrpSpPr>
        <p:grpSpPr>
          <a:xfrm>
            <a:off x="107380" y="3454"/>
            <a:ext cx="8569191" cy="804324"/>
            <a:chOff x="107380" y="-20610"/>
            <a:chExt cx="8569191" cy="804324"/>
          </a:xfrm>
        </p:grpSpPr>
        <p:sp>
          <p:nvSpPr>
            <p:cNvPr id="8" name="矩形 7"/>
            <p:cNvSpPr/>
            <p:nvPr/>
          </p:nvSpPr>
          <p:spPr>
            <a:xfrm>
              <a:off x="683460" y="207634"/>
              <a:ext cx="7993111" cy="576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b="1" dirty="0" smtClean="0">
                  <a:solidFill>
                    <a:schemeClr val="tx1"/>
                  </a:solidFill>
                </a:rPr>
                <a:t>自</a:t>
              </a:r>
              <a:r>
                <a:rPr lang="zh-TW" altLang="en-US" b="1" dirty="0">
                  <a:solidFill>
                    <a:schemeClr val="tx1"/>
                  </a:solidFill>
                </a:rPr>
                <a:t>評表與考核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：統計圖表</a:t>
              </a:r>
              <a:r>
                <a:rPr lang="zh-TW" altLang="en-US" b="1" dirty="0">
                  <a:solidFill>
                    <a:schemeClr val="tx1"/>
                  </a:solidFill>
                </a:rPr>
                <a:t>的「給予主管建議評估總表」</a:t>
              </a:r>
            </a:p>
          </p:txBody>
        </p:sp>
        <p:pic>
          <p:nvPicPr>
            <p:cNvPr id="9" name="Picture 2" descr="C:\Users\6988\Downloads\bos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380" y="-20610"/>
              <a:ext cx="612000" cy="612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39330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2616048" y="679753"/>
            <a:ext cx="16130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b="1" dirty="0" smtClean="0">
                <a:solidFill>
                  <a:schemeClr val="bg1"/>
                </a:solidFill>
              </a:rPr>
              <a:t>一、解決問題能力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15" name="群組 10"/>
          <p:cNvGrpSpPr/>
          <p:nvPr/>
        </p:nvGrpSpPr>
        <p:grpSpPr>
          <a:xfrm>
            <a:off x="107380" y="3454"/>
            <a:ext cx="8569191" cy="804324"/>
            <a:chOff x="107380" y="-20610"/>
            <a:chExt cx="8569191" cy="804324"/>
          </a:xfrm>
        </p:grpSpPr>
        <p:sp>
          <p:nvSpPr>
            <p:cNvPr id="16" name="矩形 15"/>
            <p:cNvSpPr/>
            <p:nvPr/>
          </p:nvSpPr>
          <p:spPr>
            <a:xfrm>
              <a:off x="683460" y="207634"/>
              <a:ext cx="7993111" cy="576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b="1" dirty="0" smtClean="0">
                  <a:solidFill>
                    <a:schemeClr val="tx1"/>
                  </a:solidFill>
                </a:rPr>
                <a:t>自</a:t>
              </a:r>
              <a:r>
                <a:rPr lang="zh-TW" altLang="en-US" b="1" dirty="0">
                  <a:solidFill>
                    <a:schemeClr val="tx1"/>
                  </a:solidFill>
                </a:rPr>
                <a:t>評表與考核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：被給予建議的主管可檢視自己的問卷結果，作為參考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2" descr="C:\Users\6988\Downloads\boss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380" y="-20610"/>
              <a:ext cx="612000" cy="612000"/>
            </a:xfrm>
            <a:prstGeom prst="rect">
              <a:avLst/>
            </a:prstGeom>
            <a:noFill/>
          </p:spPr>
        </p:pic>
      </p:grpSp>
      <p:pic>
        <p:nvPicPr>
          <p:cNvPr id="22" name="圖片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450" y="1011236"/>
            <a:ext cx="8029245" cy="4062774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6020" y="1923660"/>
            <a:ext cx="1524918" cy="86412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矩形 24"/>
          <p:cNvSpPr/>
          <p:nvPr/>
        </p:nvSpPr>
        <p:spPr>
          <a:xfrm>
            <a:off x="2411699" y="679753"/>
            <a:ext cx="1787094" cy="288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2491344" y="679753"/>
            <a:ext cx="1694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b="1" dirty="0" smtClean="0">
                <a:solidFill>
                  <a:schemeClr val="bg1"/>
                </a:solidFill>
              </a:rPr>
              <a:t>一、解決問題能力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198793" y="679753"/>
            <a:ext cx="1741397" cy="2880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4265221" y="689621"/>
            <a:ext cx="1722963" cy="288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4000" indent="-144000"/>
            <a:r>
              <a:rPr lang="en-US" altLang="zh-TW" sz="1100" dirty="0" smtClean="0">
                <a:solidFill>
                  <a:schemeClr val="bg1"/>
                </a:solidFill>
              </a:rPr>
              <a:t>1. </a:t>
            </a:r>
            <a:r>
              <a:rPr lang="zh-TW" altLang="en-US" sz="1100" dirty="0" smtClean="0">
                <a:solidFill>
                  <a:schemeClr val="bg1"/>
                </a:solidFill>
              </a:rPr>
              <a:t>清楚部門</a:t>
            </a:r>
            <a:r>
              <a:rPr lang="en-US" altLang="zh-TW" sz="1100" dirty="0" smtClean="0">
                <a:solidFill>
                  <a:schemeClr val="bg1"/>
                </a:solidFill>
              </a:rPr>
              <a:t>(</a:t>
            </a:r>
            <a:r>
              <a:rPr lang="zh-TW" altLang="en-US" sz="1100" dirty="0" smtClean="0">
                <a:solidFill>
                  <a:schemeClr val="bg1"/>
                </a:solidFill>
              </a:rPr>
              <a:t>計畫</a:t>
            </a:r>
            <a:r>
              <a:rPr lang="en-US" altLang="zh-TW" sz="1100" dirty="0" smtClean="0">
                <a:solidFill>
                  <a:schemeClr val="bg1"/>
                </a:solidFill>
              </a:rPr>
              <a:t>)</a:t>
            </a:r>
            <a:r>
              <a:rPr lang="zh-TW" altLang="en-US" sz="1100" dirty="0" smtClean="0">
                <a:solidFill>
                  <a:schemeClr val="bg1"/>
                </a:solidFill>
              </a:rPr>
              <a:t>問題</a:t>
            </a:r>
            <a:endParaRPr lang="zh-TW" altLang="en-US" sz="1100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50692" y="682408"/>
            <a:ext cx="2161007" cy="28538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376104" y="679753"/>
            <a:ext cx="21152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b="1" dirty="0" smtClean="0">
                <a:solidFill>
                  <a:schemeClr val="bg1"/>
                </a:solidFill>
              </a:rPr>
              <a:t>給予主管建議評估總</a:t>
            </a:r>
            <a:r>
              <a:rPr lang="zh-TW" altLang="en-US" sz="1400" b="1" dirty="0">
                <a:solidFill>
                  <a:schemeClr val="bg1"/>
                </a:solidFill>
              </a:rPr>
              <a:t>表</a:t>
            </a:r>
          </a:p>
        </p:txBody>
      </p:sp>
      <p:sp>
        <p:nvSpPr>
          <p:cNvPr id="18" name="矩形 17"/>
          <p:cNvSpPr/>
          <p:nvPr/>
        </p:nvSpPr>
        <p:spPr>
          <a:xfrm>
            <a:off x="5652150" y="3084802"/>
            <a:ext cx="2719008" cy="34306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單一問題填答結果統計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2590" y="771500"/>
            <a:ext cx="7187900" cy="4248590"/>
          </a:xfrm>
          <a:prstGeom prst="rect">
            <a:avLst/>
          </a:prstGeom>
        </p:spPr>
      </p:pic>
      <p:grpSp>
        <p:nvGrpSpPr>
          <p:cNvPr id="6" name="群組 10"/>
          <p:cNvGrpSpPr/>
          <p:nvPr/>
        </p:nvGrpSpPr>
        <p:grpSpPr>
          <a:xfrm>
            <a:off x="107380" y="3454"/>
            <a:ext cx="8569191" cy="804324"/>
            <a:chOff x="107380" y="-20610"/>
            <a:chExt cx="8569191" cy="804324"/>
          </a:xfrm>
        </p:grpSpPr>
        <p:sp>
          <p:nvSpPr>
            <p:cNvPr id="7" name="矩形 6"/>
            <p:cNvSpPr/>
            <p:nvPr/>
          </p:nvSpPr>
          <p:spPr>
            <a:xfrm>
              <a:off x="683460" y="207634"/>
              <a:ext cx="7993111" cy="576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b="1" dirty="0" smtClean="0">
                  <a:solidFill>
                    <a:schemeClr val="tx1"/>
                  </a:solidFill>
                </a:rPr>
                <a:t>自</a:t>
              </a:r>
              <a:r>
                <a:rPr lang="zh-TW" altLang="en-US" b="1" dirty="0">
                  <a:solidFill>
                    <a:schemeClr val="tx1"/>
                  </a:solidFill>
                </a:rPr>
                <a:t>評表與考核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：被給予建議的主管可檢視自己的問卷結果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，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作為</a:t>
              </a:r>
              <a:r>
                <a:rPr lang="zh-TW" altLang="en-US" b="1" dirty="0">
                  <a:solidFill>
                    <a:schemeClr val="tx1"/>
                  </a:solidFill>
                </a:rPr>
                <a:t>參考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8" name="Picture 2" descr="C:\Users\6988\Downloads\bos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380" y="-20610"/>
              <a:ext cx="612000" cy="612000"/>
            </a:xfrm>
            <a:prstGeom prst="rect">
              <a:avLst/>
            </a:prstGeom>
            <a:noFill/>
          </p:spPr>
        </p:pic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7980" y="1617754"/>
            <a:ext cx="1524918" cy="86412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44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2538" y="1203560"/>
            <a:ext cx="8488052" cy="2708547"/>
          </a:xfrm>
          <a:prstGeom prst="rect">
            <a:avLst/>
          </a:prstGeom>
        </p:spPr>
      </p:pic>
      <p:grpSp>
        <p:nvGrpSpPr>
          <p:cNvPr id="107" name="群組 106"/>
          <p:cNvGrpSpPr/>
          <p:nvPr/>
        </p:nvGrpSpPr>
        <p:grpSpPr>
          <a:xfrm rot="5400000">
            <a:off x="6543640" y="2511000"/>
            <a:ext cx="5148000" cy="126000"/>
            <a:chOff x="683459" y="4158940"/>
            <a:chExt cx="5148000" cy="126000"/>
          </a:xfrm>
        </p:grpSpPr>
        <p:sp>
          <p:nvSpPr>
            <p:cNvPr id="108" name="矩形 107"/>
            <p:cNvSpPr/>
            <p:nvPr/>
          </p:nvSpPr>
          <p:spPr>
            <a:xfrm>
              <a:off x="683459" y="4158940"/>
              <a:ext cx="5148000" cy="12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1238929" y="4176939"/>
              <a:ext cx="3816000" cy="9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等腰三角形 109"/>
            <p:cNvSpPr/>
            <p:nvPr/>
          </p:nvSpPr>
          <p:spPr>
            <a:xfrm rot="5400000">
              <a:off x="5723653" y="4185935"/>
              <a:ext cx="108000" cy="7201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等腰三角形 110"/>
            <p:cNvSpPr/>
            <p:nvPr/>
          </p:nvSpPr>
          <p:spPr>
            <a:xfrm rot="16200000">
              <a:off x="684514" y="4185934"/>
              <a:ext cx="108000" cy="7201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2411700" y="679753"/>
            <a:ext cx="2563380" cy="288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2616048" y="679753"/>
            <a:ext cx="16130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b="1" dirty="0" smtClean="0">
                <a:solidFill>
                  <a:schemeClr val="bg1"/>
                </a:solidFill>
              </a:rPr>
              <a:t>一、解決問題能力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50692" y="682408"/>
            <a:ext cx="2161007" cy="28538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376104" y="679753"/>
            <a:ext cx="21152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b="1" dirty="0" smtClean="0">
                <a:solidFill>
                  <a:schemeClr val="bg1"/>
                </a:solidFill>
              </a:rPr>
              <a:t>給予主管建議評估總</a:t>
            </a:r>
            <a:r>
              <a:rPr lang="zh-TW" altLang="en-US" sz="1400" b="1" dirty="0">
                <a:solidFill>
                  <a:schemeClr val="bg1"/>
                </a:solidFill>
              </a:rPr>
              <a:t>表</a:t>
            </a:r>
          </a:p>
        </p:txBody>
      </p:sp>
      <p:grpSp>
        <p:nvGrpSpPr>
          <p:cNvPr id="16" name="群組 10"/>
          <p:cNvGrpSpPr/>
          <p:nvPr/>
        </p:nvGrpSpPr>
        <p:grpSpPr>
          <a:xfrm>
            <a:off x="107380" y="3454"/>
            <a:ext cx="8569191" cy="804324"/>
            <a:chOff x="107380" y="-20610"/>
            <a:chExt cx="8569191" cy="804324"/>
          </a:xfrm>
        </p:grpSpPr>
        <p:sp>
          <p:nvSpPr>
            <p:cNvPr id="17" name="矩形 16"/>
            <p:cNvSpPr/>
            <p:nvPr/>
          </p:nvSpPr>
          <p:spPr>
            <a:xfrm>
              <a:off x="683460" y="207634"/>
              <a:ext cx="7993111" cy="576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b="1" dirty="0" smtClean="0">
                  <a:solidFill>
                    <a:schemeClr val="tx1"/>
                  </a:solidFill>
                </a:rPr>
                <a:t>自</a:t>
              </a:r>
              <a:r>
                <a:rPr lang="zh-TW" altLang="en-US" b="1" dirty="0">
                  <a:solidFill>
                    <a:schemeClr val="tx1"/>
                  </a:solidFill>
                </a:rPr>
                <a:t>評表與考核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：被給予建議的主管可檢視匿名建議</a:t>
              </a:r>
              <a:r>
                <a:rPr lang="zh-TW" altLang="en-US" b="1" dirty="0">
                  <a:solidFill>
                    <a:schemeClr val="tx1"/>
                  </a:solidFill>
                </a:rPr>
                <a:t>，了解同仁想法</a:t>
              </a:r>
            </a:p>
          </p:txBody>
        </p:sp>
        <p:pic>
          <p:nvPicPr>
            <p:cNvPr id="26" name="Picture 2" descr="C:\Users\6988\Downloads\bos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380" y="-20610"/>
              <a:ext cx="612000" cy="612000"/>
            </a:xfrm>
            <a:prstGeom prst="rect">
              <a:avLst/>
            </a:prstGeom>
            <a:noFill/>
          </p:spPr>
        </p:pic>
      </p:grpSp>
      <p:sp>
        <p:nvSpPr>
          <p:cNvPr id="27" name="矩形 26"/>
          <p:cNvSpPr/>
          <p:nvPr/>
        </p:nvSpPr>
        <p:spPr>
          <a:xfrm>
            <a:off x="851469" y="2536598"/>
            <a:ext cx="136819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 anchorCtr="0">
            <a:spAutoFit/>
          </a:bodyPr>
          <a:lstStyle/>
          <a:p>
            <a:r>
              <a:rPr lang="en-US" altLang="zh-TW" sz="1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匿名回覆內容</a:t>
            </a:r>
            <a:r>
              <a:rPr lang="en-US" altLang="zh-TW" sz="1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1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0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51469" y="2807876"/>
            <a:ext cx="123371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 anchorCtr="0">
            <a:spAutoFit/>
          </a:bodyPr>
          <a:lstStyle/>
          <a:p>
            <a:r>
              <a:rPr lang="en-US" altLang="zh-TW" sz="1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匿名回覆內容</a:t>
            </a:r>
            <a:r>
              <a:rPr lang="en-US" altLang="zh-TW" sz="1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2)</a:t>
            </a:r>
            <a:endParaRPr lang="zh-TW" altLang="en-US" sz="10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33469" y="3079154"/>
            <a:ext cx="125170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 anchorCtr="0">
            <a:spAutoFit/>
          </a:bodyPr>
          <a:lstStyle/>
          <a:p>
            <a:r>
              <a:rPr lang="en-US" altLang="zh-TW" sz="1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匿名回覆內容</a:t>
            </a:r>
            <a:r>
              <a:rPr lang="en-US" altLang="zh-TW" sz="1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3)</a:t>
            </a:r>
            <a:endParaRPr lang="zh-TW" altLang="en-US" sz="10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33469" y="3350432"/>
            <a:ext cx="1245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 anchorCtr="0">
            <a:spAutoFit/>
          </a:bodyPr>
          <a:lstStyle/>
          <a:p>
            <a:r>
              <a:rPr lang="en-US" altLang="zh-TW" sz="1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匿名回覆內容</a:t>
            </a:r>
            <a:r>
              <a:rPr lang="en-US" altLang="zh-TW" sz="1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4)</a:t>
            </a:r>
            <a:endParaRPr lang="zh-TW" altLang="en-US" sz="10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27480" y="3621709"/>
            <a:ext cx="1251708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 anchorCtr="0">
            <a:spAutoFit/>
          </a:bodyPr>
          <a:lstStyle/>
          <a:p>
            <a:r>
              <a:rPr lang="en-US" altLang="zh-TW" sz="1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匿名回覆內容</a:t>
            </a:r>
            <a:r>
              <a:rPr lang="en-US" altLang="zh-TW" sz="1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5)</a:t>
            </a:r>
            <a:endParaRPr lang="zh-TW" altLang="en-US" sz="10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434234" y="2930986"/>
            <a:ext cx="2719008" cy="495088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匿名顯示不同填寫者的建議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8B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47580" y="2283710"/>
            <a:ext cx="6048840" cy="57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dirty="0" smtClean="0">
                <a:solidFill>
                  <a:schemeClr val="tx1"/>
                </a:solidFill>
              </a:rPr>
              <a:t>工作紀錄</a:t>
            </a:r>
            <a:r>
              <a:rPr lang="zh-TW" altLang="en-US" sz="5400" b="1" dirty="0">
                <a:solidFill>
                  <a:schemeClr val="tx1"/>
                </a:solidFill>
              </a:rPr>
              <a:t>管</a:t>
            </a:r>
            <a:r>
              <a:rPr lang="zh-TW" altLang="en-US" sz="5400" b="1" dirty="0" smtClean="0">
                <a:solidFill>
                  <a:schemeClr val="tx1"/>
                </a:solidFill>
              </a:rPr>
              <a:t>控表</a:t>
            </a:r>
            <a:endParaRPr lang="zh-TW" altLang="en-US" sz="5400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47830" y="3348535"/>
            <a:ext cx="1080150" cy="1080150"/>
          </a:xfrm>
          <a:prstGeom prst="rect">
            <a:avLst/>
          </a:prstGeom>
          <a:solidFill>
            <a:srgbClr val="94B6D2">
              <a:lumMod val="5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填</a:t>
            </a:r>
            <a:r>
              <a:rPr lang="zh-TW" altLang="en-US" sz="2000" b="1" dirty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寫</a:t>
            </a:r>
            <a:endParaRPr lang="en-US" altLang="zh-TW" sz="2000" b="1" dirty="0" smtClean="0">
              <a:solidFill>
                <a:prstClr val="white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16020" y="3348535"/>
            <a:ext cx="1080000" cy="1080150"/>
          </a:xfrm>
          <a:prstGeom prst="rect">
            <a:avLst/>
          </a:prstGeom>
          <a:solidFill>
            <a:srgbClr val="94B6D2">
              <a:lumMod val="5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查</a:t>
            </a:r>
            <a:r>
              <a:rPr lang="zh-TW" altLang="en-US" sz="2000" b="1" dirty="0">
                <a:solidFill>
                  <a:prstClr val="white"/>
                </a:solidFill>
                <a:latin typeface="微軟正黑體" pitchFamily="34" charset="-120"/>
                <a:ea typeface="微軟正黑體" pitchFamily="34" charset="-120"/>
              </a:rPr>
              <a:t>閱</a:t>
            </a:r>
            <a:endParaRPr lang="zh-TW" altLang="en-US" sz="2000" b="1" dirty="0" smtClean="0">
              <a:solidFill>
                <a:prstClr val="white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6317" y="1476120"/>
            <a:ext cx="6771365" cy="57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</a:rPr>
              <a:t>軌道二</a:t>
            </a:r>
            <a:r>
              <a:rPr lang="zh-TW" altLang="en-US" sz="2400" b="1" dirty="0" smtClean="0">
                <a:solidFill>
                  <a:schemeClr val="tx1"/>
                </a:solidFill>
              </a:rPr>
              <a:t>部 職</a:t>
            </a:r>
            <a:r>
              <a:rPr lang="zh-TW" altLang="en-US" sz="2400" b="1" dirty="0">
                <a:solidFill>
                  <a:schemeClr val="tx1"/>
                </a:solidFill>
              </a:rPr>
              <a:t>涯規劃溝通與紀錄平台</a:t>
            </a:r>
          </a:p>
        </p:txBody>
      </p:sp>
    </p:spTree>
    <p:extLst>
      <p:ext uri="{BB962C8B-B14F-4D97-AF65-F5344CB8AC3E}">
        <p14:creationId xmlns:p14="http://schemas.microsoft.com/office/powerpoint/2010/main" val="83941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6988\Downloads\employe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2410" y="1779640"/>
            <a:ext cx="1908000" cy="1908000"/>
          </a:xfrm>
          <a:prstGeom prst="rect">
            <a:avLst/>
          </a:prstGeom>
          <a:noFill/>
        </p:spPr>
      </p:pic>
      <p:pic>
        <p:nvPicPr>
          <p:cNvPr id="12" name="Picture 2" descr="C:\Users\6988\Downloads\bo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50" y="1779640"/>
            <a:ext cx="1908000" cy="1908000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3131800" y="255695"/>
            <a:ext cx="2808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/>
              <a:t>平台是輔助的工具</a:t>
            </a:r>
            <a:endParaRPr lang="en-US" sz="2400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6372250" y="3741780"/>
            <a:ext cx="649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</a:t>
            </a:r>
            <a:endParaRPr 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906429" y="3741780"/>
            <a:ext cx="649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endParaRPr 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弧形箭號 (下彎) 12"/>
          <p:cNvSpPr/>
          <p:nvPr/>
        </p:nvSpPr>
        <p:spPr>
          <a:xfrm flipH="1">
            <a:off x="3395972" y="1059540"/>
            <a:ext cx="2328187" cy="720100"/>
          </a:xfrm>
          <a:prstGeom prst="curved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076546" y="2477745"/>
            <a:ext cx="9670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客觀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雙向溝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</a:t>
            </a:r>
            <a:endParaRPr 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弧形箭號 (下彎) 10"/>
          <p:cNvSpPr/>
          <p:nvPr/>
        </p:nvSpPr>
        <p:spPr>
          <a:xfrm rot="10800000" flipH="1">
            <a:off x="3395972" y="3767651"/>
            <a:ext cx="2328187" cy="720100"/>
          </a:xfrm>
          <a:prstGeom prst="curved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36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/>
          <a:srcRect t="16651"/>
          <a:stretch/>
        </p:blipFill>
        <p:spPr>
          <a:xfrm>
            <a:off x="467430" y="1419590"/>
            <a:ext cx="8301925" cy="1441782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395420" y="123410"/>
            <a:ext cx="1872260" cy="57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工作紀錄</a:t>
            </a:r>
            <a:r>
              <a:rPr lang="zh-TW" altLang="en-US" b="1" dirty="0">
                <a:solidFill>
                  <a:schemeClr val="tx1"/>
                </a:solidFill>
              </a:rPr>
              <a:t>管</a:t>
            </a:r>
            <a:r>
              <a:rPr lang="zh-TW" altLang="en-US" b="1" dirty="0" smtClean="0">
                <a:solidFill>
                  <a:schemeClr val="tx1"/>
                </a:solidFill>
              </a:rPr>
              <a:t>控</a:t>
            </a:r>
            <a:r>
              <a:rPr lang="zh-TW" altLang="en-US" b="1" dirty="0">
                <a:solidFill>
                  <a:schemeClr val="tx1"/>
                </a:solidFill>
              </a:rPr>
              <a:t>表</a:t>
            </a:r>
          </a:p>
        </p:txBody>
      </p:sp>
      <p:sp>
        <p:nvSpPr>
          <p:cNvPr id="11" name="矩形 10"/>
          <p:cNvSpPr/>
          <p:nvPr/>
        </p:nvSpPr>
        <p:spPr>
          <a:xfrm>
            <a:off x="796602" y="1945803"/>
            <a:ext cx="3847408" cy="4819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1835620" y="1931565"/>
            <a:ext cx="2049430" cy="51040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填寫當月或前一個月的工作紀錄管控表</a:t>
            </a:r>
            <a:r>
              <a:rPr lang="zh-TW" altLang="en-US" sz="1400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zh-TW" altLang="en-US" sz="1400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16400" y="1917327"/>
            <a:ext cx="2088290" cy="51040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於小組月會時報告前一個月的填報內容。</a:t>
            </a:r>
          </a:p>
        </p:txBody>
      </p:sp>
    </p:spTree>
    <p:extLst>
      <p:ext uri="{BB962C8B-B14F-4D97-AF65-F5344CB8AC3E}">
        <p14:creationId xmlns:p14="http://schemas.microsoft.com/office/powerpoint/2010/main" val="52870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/>
          <a:srcRect t="12500"/>
          <a:stretch/>
        </p:blipFill>
        <p:spPr>
          <a:xfrm>
            <a:off x="323410" y="1275570"/>
            <a:ext cx="8430589" cy="25203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16020" y="195420"/>
            <a:ext cx="3600500" cy="671994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每個月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7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號以後，平台會載入上個月的完整旬卡填報資料，包含</a:t>
            </a:r>
            <a:r>
              <a:rPr lang="zh-TW" altLang="en-US" sz="1400" b="1" u="sng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計畫編號、工作項目、填報時數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等。</a:t>
            </a:r>
            <a:endParaRPr lang="zh-TW" altLang="en-US" sz="14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780" y="987530"/>
            <a:ext cx="1392940" cy="1206814"/>
          </a:xfrm>
          <a:prstGeom prst="rect">
            <a:avLst/>
          </a:prstGeom>
          <a:ln w="38100" cap="sq">
            <a:solidFill>
              <a:srgbClr val="D8D9E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向右箭號 8"/>
          <p:cNvSpPr/>
          <p:nvPr/>
        </p:nvSpPr>
        <p:spPr>
          <a:xfrm>
            <a:off x="2627730" y="1779640"/>
            <a:ext cx="288040" cy="30277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444944" y="3867930"/>
            <a:ext cx="5207205" cy="1103037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返回：不儲存 直接回上頁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工作紀錄</a:t>
            </a:r>
            <a:r>
              <a:rPr lang="zh-TW" altLang="en-US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管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控</a:t>
            </a:r>
            <a:r>
              <a:rPr lang="zh-TW" altLang="en-US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表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新增計畫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編號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：新增一空白列</a:t>
            </a:r>
            <a:endParaRPr lang="en-US" altLang="zh-TW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儲存：暫存目前結果 仍停留在本頁面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5420" y="123410"/>
            <a:ext cx="2736380" cy="57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</a:rPr>
              <a:t>工作紀錄</a:t>
            </a:r>
            <a:r>
              <a:rPr lang="zh-TW" altLang="en-US" b="1" dirty="0">
                <a:solidFill>
                  <a:schemeClr val="tx1"/>
                </a:solidFill>
              </a:rPr>
              <a:t>管</a:t>
            </a:r>
            <a:r>
              <a:rPr lang="zh-TW" altLang="en-US" b="1" dirty="0" smtClean="0">
                <a:solidFill>
                  <a:schemeClr val="tx1"/>
                </a:solidFill>
              </a:rPr>
              <a:t>控</a:t>
            </a:r>
            <a:r>
              <a:rPr lang="zh-TW" altLang="en-US" b="1" dirty="0">
                <a:solidFill>
                  <a:schemeClr val="tx1"/>
                </a:solidFill>
              </a:rPr>
              <a:t>表：填寫</a:t>
            </a:r>
          </a:p>
        </p:txBody>
      </p:sp>
    </p:spTree>
    <p:extLst>
      <p:ext uri="{BB962C8B-B14F-4D97-AF65-F5344CB8AC3E}">
        <p14:creationId xmlns:p14="http://schemas.microsoft.com/office/powerpoint/2010/main" val="354849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/>
          <a:srcRect t="10870"/>
          <a:stretch/>
        </p:blipFill>
        <p:spPr>
          <a:xfrm>
            <a:off x="261295" y="1275570"/>
            <a:ext cx="8559295" cy="2952410"/>
          </a:xfrm>
          <a:prstGeom prst="rect">
            <a:avLst/>
          </a:prstGeom>
        </p:spPr>
      </p:pic>
      <p:sp>
        <p:nvSpPr>
          <p:cNvPr id="10" name="向右箭號 9"/>
          <p:cNvSpPr>
            <a:spLocks noChangeAspect="1"/>
          </p:cNvSpPr>
          <p:nvPr/>
        </p:nvSpPr>
        <p:spPr>
          <a:xfrm rot="13500000">
            <a:off x="948132" y="3597763"/>
            <a:ext cx="216000" cy="22705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向右箭號 10"/>
          <p:cNvSpPr>
            <a:spLocks noChangeAspect="1"/>
          </p:cNvSpPr>
          <p:nvPr/>
        </p:nvSpPr>
        <p:spPr>
          <a:xfrm rot="2700000">
            <a:off x="3324462" y="2917420"/>
            <a:ext cx="216000" cy="22705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444944" y="4299990"/>
            <a:ext cx="5207205" cy="720100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新增：新增某計畫編號的詳細工作內容欄位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：刪除整列</a:t>
            </a:r>
            <a:endParaRPr lang="en-US" altLang="zh-TW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83960" y="272582"/>
            <a:ext cx="3960550" cy="853815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每個月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7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號以後，平台會載入上個月的完整旬卡填報資料，包含</a:t>
            </a:r>
            <a:r>
              <a:rPr lang="zh-TW" altLang="en-US" sz="1400" b="1" u="sng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計畫編號、工作項目、填報時數</a:t>
            </a:r>
            <a:r>
              <a:rPr lang="zh-TW" altLang="en-US" sz="14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等。</a:t>
            </a:r>
            <a:r>
              <a:rPr lang="zh-TW" altLang="en-US" sz="1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系統尚未帶入旬卡資料</a:t>
            </a:r>
            <a:r>
              <a:rPr lang="zh-TW" altLang="en-US" sz="1400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時也可</a:t>
            </a:r>
            <a:r>
              <a:rPr lang="zh-TW" altLang="en-US" sz="1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先手動</a:t>
            </a:r>
            <a:r>
              <a:rPr lang="zh-TW" altLang="en-US" sz="1400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記錄。</a:t>
            </a:r>
            <a:endParaRPr lang="zh-TW" altLang="en-US" sz="1400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5420" y="123410"/>
            <a:ext cx="2736380" cy="57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</a:rPr>
              <a:t>工作紀錄</a:t>
            </a:r>
            <a:r>
              <a:rPr lang="zh-TW" altLang="en-US" b="1" dirty="0">
                <a:solidFill>
                  <a:schemeClr val="tx1"/>
                </a:solidFill>
              </a:rPr>
              <a:t>管</a:t>
            </a:r>
            <a:r>
              <a:rPr lang="zh-TW" altLang="en-US" b="1" dirty="0" smtClean="0">
                <a:solidFill>
                  <a:schemeClr val="tx1"/>
                </a:solidFill>
              </a:rPr>
              <a:t>控</a:t>
            </a:r>
            <a:r>
              <a:rPr lang="zh-TW" altLang="en-US" b="1" dirty="0">
                <a:solidFill>
                  <a:schemeClr val="tx1"/>
                </a:solidFill>
              </a:rPr>
              <a:t>表：填寫</a:t>
            </a:r>
          </a:p>
        </p:txBody>
      </p:sp>
    </p:spTree>
    <p:extLst>
      <p:ext uri="{BB962C8B-B14F-4D97-AF65-F5344CB8AC3E}">
        <p14:creationId xmlns:p14="http://schemas.microsoft.com/office/powerpoint/2010/main" val="11290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8405" y="656347"/>
            <a:ext cx="7489040" cy="38769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70362" y="631940"/>
            <a:ext cx="3943010" cy="470947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400" b="1" u="sng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實際時數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預設與填報時數相同，可手動編輯。</a:t>
            </a:r>
            <a:endParaRPr lang="zh-TW" altLang="en-US" sz="14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420" y="123410"/>
            <a:ext cx="5112710" cy="57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</a:rPr>
              <a:t>工作紀錄</a:t>
            </a:r>
            <a:r>
              <a:rPr lang="zh-TW" altLang="en-US" b="1" dirty="0">
                <a:solidFill>
                  <a:schemeClr val="tx1"/>
                </a:solidFill>
              </a:rPr>
              <a:t>管</a:t>
            </a:r>
            <a:r>
              <a:rPr lang="zh-TW" altLang="en-US" b="1" dirty="0" smtClean="0">
                <a:solidFill>
                  <a:schemeClr val="tx1"/>
                </a:solidFill>
              </a:rPr>
              <a:t>控</a:t>
            </a:r>
            <a:r>
              <a:rPr lang="zh-TW" altLang="en-US" b="1" dirty="0">
                <a:solidFill>
                  <a:schemeClr val="tx1"/>
                </a:solidFill>
              </a:rPr>
              <a:t>表</a:t>
            </a:r>
            <a:r>
              <a:rPr lang="zh-TW" altLang="en-US" b="1" dirty="0" smtClean="0">
                <a:solidFill>
                  <a:schemeClr val="tx1"/>
                </a:solidFill>
              </a:rPr>
              <a:t>：旬卡資料自動化帶入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47830" y="4155970"/>
            <a:ext cx="5472760" cy="885899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刪除：</a:t>
            </a:r>
            <a:endParaRPr lang="en-US" altLang="zh-TW" sz="1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計畫編號預設列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清空詳細工作內容、預計完成日期、備註</a:t>
            </a:r>
            <a:endParaRPr lang="en-US" altLang="zh-TW" sz="1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實際的計畫編號新增列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刪除整列</a:t>
            </a:r>
            <a:endParaRPr lang="en-US" altLang="zh-TW" sz="1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不存在的計畫編號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刪除整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</a:t>
            </a:r>
            <a:endParaRPr lang="en-US" altLang="zh-TW" sz="14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8405" y="1635620"/>
            <a:ext cx="2323395" cy="2520350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420138" y="2418741"/>
            <a:ext cx="344473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zh-TW" altLang="en-US" sz="1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系統預填</a:t>
            </a:r>
            <a:endParaRPr lang="zh-TW" altLang="en-US" sz="14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向右箭號 13"/>
          <p:cNvSpPr/>
          <p:nvPr/>
        </p:nvSpPr>
        <p:spPr>
          <a:xfrm>
            <a:off x="2771750" y="987443"/>
            <a:ext cx="288040" cy="30277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3810" y="570002"/>
            <a:ext cx="1304907" cy="1116112"/>
          </a:xfrm>
          <a:prstGeom prst="rect">
            <a:avLst/>
          </a:prstGeom>
          <a:ln w="38100" cap="sq">
            <a:solidFill>
              <a:srgbClr val="D8D9E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688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/>
          <a:srcRect t="16651"/>
          <a:stretch/>
        </p:blipFill>
        <p:spPr>
          <a:xfrm>
            <a:off x="467430" y="1419590"/>
            <a:ext cx="8301925" cy="1441782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395420" y="123410"/>
            <a:ext cx="1872260" cy="57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工作紀錄</a:t>
            </a:r>
            <a:r>
              <a:rPr lang="zh-TW" altLang="en-US" b="1" dirty="0">
                <a:solidFill>
                  <a:schemeClr val="tx1"/>
                </a:solidFill>
              </a:rPr>
              <a:t>管</a:t>
            </a:r>
            <a:r>
              <a:rPr lang="zh-TW" altLang="en-US" b="1" dirty="0" smtClean="0">
                <a:solidFill>
                  <a:schemeClr val="tx1"/>
                </a:solidFill>
              </a:rPr>
              <a:t>控</a:t>
            </a:r>
            <a:r>
              <a:rPr lang="zh-TW" altLang="en-US" b="1" dirty="0">
                <a:solidFill>
                  <a:schemeClr val="tx1"/>
                </a:solidFill>
              </a:rPr>
              <a:t>表</a:t>
            </a:r>
          </a:p>
        </p:txBody>
      </p:sp>
      <p:sp>
        <p:nvSpPr>
          <p:cNvPr id="11" name="矩形 10"/>
          <p:cNvSpPr/>
          <p:nvPr/>
        </p:nvSpPr>
        <p:spPr>
          <a:xfrm>
            <a:off x="4788030" y="1945803"/>
            <a:ext cx="3888540" cy="4819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1835620" y="1931565"/>
            <a:ext cx="2049430" cy="51040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填寫當月或前一個月的工作紀錄管控表</a:t>
            </a:r>
            <a:r>
              <a:rPr lang="zh-TW" altLang="en-US" sz="1400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zh-TW" altLang="en-US" sz="1400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16400" y="1917327"/>
            <a:ext cx="2088290" cy="51040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於小組月會時報告前一個月的填報內容。</a:t>
            </a:r>
          </a:p>
        </p:txBody>
      </p:sp>
    </p:spTree>
    <p:extLst>
      <p:ext uri="{BB962C8B-B14F-4D97-AF65-F5344CB8AC3E}">
        <p14:creationId xmlns:p14="http://schemas.microsoft.com/office/powerpoint/2010/main" val="184199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0654" y="699490"/>
            <a:ext cx="7513856" cy="430251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32050" y="614334"/>
            <a:ext cx="3600500" cy="671994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工作紀錄管控表顯示與自己同群組或同小組的成員，</a:t>
            </a:r>
            <a:r>
              <a:rPr lang="zh-TW" altLang="en-US" sz="14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點選「詳細內容」會開新分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頁。</a:t>
            </a:r>
            <a:endParaRPr lang="zh-TW" altLang="en-US" sz="14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2627730" y="987443"/>
            <a:ext cx="288040" cy="30277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395420" y="123410"/>
            <a:ext cx="5112710" cy="57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</a:rPr>
              <a:t>工作紀錄</a:t>
            </a:r>
            <a:r>
              <a:rPr lang="zh-TW" altLang="en-US" b="1" dirty="0">
                <a:solidFill>
                  <a:schemeClr val="tx1"/>
                </a:solidFill>
              </a:rPr>
              <a:t>管</a:t>
            </a:r>
            <a:r>
              <a:rPr lang="zh-TW" altLang="en-US" b="1" dirty="0" smtClean="0">
                <a:solidFill>
                  <a:schemeClr val="tx1"/>
                </a:solidFill>
              </a:rPr>
              <a:t>控</a:t>
            </a:r>
            <a:r>
              <a:rPr lang="zh-TW" altLang="en-US" b="1" dirty="0">
                <a:solidFill>
                  <a:schemeClr val="tx1"/>
                </a:solidFill>
              </a:rPr>
              <a:t>表</a:t>
            </a:r>
            <a:r>
              <a:rPr lang="zh-TW" altLang="en-US" b="1" dirty="0" smtClean="0">
                <a:solidFill>
                  <a:schemeClr val="tx1"/>
                </a:solidFill>
              </a:rPr>
              <a:t>：月會時可由平台進行查閱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51063" y="663528"/>
            <a:ext cx="1304907" cy="1116112"/>
          </a:xfrm>
          <a:prstGeom prst="rect">
            <a:avLst/>
          </a:prstGeom>
          <a:ln w="38100" cap="sq">
            <a:solidFill>
              <a:srgbClr val="D8D9E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7236370" y="1923660"/>
            <a:ext cx="576080" cy="136819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3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400" y="1563610"/>
            <a:ext cx="8753695" cy="31694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20090" y="195420"/>
            <a:ext cx="3600500" cy="1008140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工作紀錄管控表的查閱，僅列出符合公司旬卡資料庫內容的計畫編號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即實際的填報的計畫編號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，不會顯示空白或不存在的計畫編號。</a:t>
            </a:r>
            <a:endParaRPr lang="zh-TW" altLang="en-US" sz="14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420" y="123410"/>
            <a:ext cx="5112710" cy="57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</a:rPr>
              <a:t>工作紀錄</a:t>
            </a:r>
            <a:r>
              <a:rPr lang="zh-TW" altLang="en-US" b="1" dirty="0">
                <a:solidFill>
                  <a:schemeClr val="tx1"/>
                </a:solidFill>
              </a:rPr>
              <a:t>管</a:t>
            </a:r>
            <a:r>
              <a:rPr lang="zh-TW" altLang="en-US" b="1" dirty="0" smtClean="0">
                <a:solidFill>
                  <a:schemeClr val="tx1"/>
                </a:solidFill>
              </a:rPr>
              <a:t>控</a:t>
            </a:r>
            <a:r>
              <a:rPr lang="zh-TW" altLang="en-US" b="1" dirty="0">
                <a:solidFill>
                  <a:schemeClr val="tx1"/>
                </a:solidFill>
              </a:rPr>
              <a:t>表</a:t>
            </a:r>
            <a:r>
              <a:rPr lang="zh-TW" altLang="en-US" b="1" dirty="0" smtClean="0">
                <a:solidFill>
                  <a:schemeClr val="tx1"/>
                </a:solidFill>
              </a:rPr>
              <a:t>：月會時可由平台進行查閱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32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4788030" y="555470"/>
            <a:ext cx="3888540" cy="45880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539440" y="555470"/>
            <a:ext cx="3888540" cy="45880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2150" y="626930"/>
            <a:ext cx="2160300" cy="136874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4819" y="626872"/>
            <a:ext cx="2169466" cy="1368242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400115" y="1995670"/>
            <a:ext cx="2664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111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月起之小組月會請使用工作紀錄管控表填寫與查閱</a:t>
            </a:r>
            <a:endParaRPr 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588590" y="2043345"/>
          <a:ext cx="3768100" cy="3048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一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D8B2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二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D8B2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三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D8B2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四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D8B2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五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D8B2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六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D8B2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日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D8B2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6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11</a:t>
                      </a:r>
                      <a:r>
                        <a:rPr lang="zh-TW" altLang="en-US" sz="1200" b="1" dirty="0" smtClean="0">
                          <a:latin typeface="Calibri" pitchFamily="34" charset="0"/>
                          <a:cs typeface="Calibri" pitchFamily="34" charset="0"/>
                        </a:rPr>
                        <a:t>月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1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2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3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4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5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6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6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7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8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9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10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11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12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13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14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15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16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17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18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19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6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21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22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23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24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25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26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27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6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28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29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latin typeface="Calibri" pitchFamily="34" charset="0"/>
                          <a:cs typeface="Calibri" pitchFamily="34" charset="0"/>
                        </a:rPr>
                        <a:t>30</a:t>
                      </a:r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612168" y="3166911"/>
            <a:ext cx="2664000" cy="216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12168" y="3710504"/>
            <a:ext cx="2664000" cy="216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12168" y="4253411"/>
            <a:ext cx="2664000" cy="216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401604" y="3133738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填寫自評</a:t>
            </a: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3460" y="3677331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主管檢閱員工自評並給予回饋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70910" y="4220238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面談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23410" y="195420"/>
            <a:ext cx="532874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TW" altLang="en-US" b="1" dirty="0" smtClean="0">
                <a:solidFill>
                  <a:schemeClr val="tx1"/>
                </a:solidFill>
              </a:rPr>
              <a:t>填寫期程說明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17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感</a:t>
            </a:r>
            <a:r>
              <a:rPr lang="zh-TW" altLang="en-US" dirty="0" smtClean="0"/>
              <a:t>謝聆聽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敬請</a:t>
            </a:r>
            <a:r>
              <a:rPr lang="zh-TW" altLang="en-US" dirty="0"/>
              <a:t>指教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2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131800" y="255695"/>
            <a:ext cx="2808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MORE</a:t>
            </a:r>
            <a:endParaRPr lang="en-US" sz="2400" b="1" dirty="0"/>
          </a:p>
        </p:txBody>
      </p:sp>
      <p:pic>
        <p:nvPicPr>
          <p:cNvPr id="11" name="Picture 2" descr="C:\Users\6988\Downloads\employe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2410" y="2625890"/>
            <a:ext cx="1908000" cy="1908000"/>
          </a:xfrm>
          <a:prstGeom prst="rect">
            <a:avLst/>
          </a:prstGeom>
          <a:noFill/>
        </p:spPr>
      </p:pic>
      <p:pic>
        <p:nvPicPr>
          <p:cNvPr id="14" name="Picture 2" descr="C:\Users\6988\Downloads\bo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50" y="2625890"/>
            <a:ext cx="1908000" cy="1908000"/>
          </a:xfrm>
          <a:prstGeom prst="rect">
            <a:avLst/>
          </a:prstGeom>
          <a:noFill/>
        </p:spPr>
      </p:pic>
      <p:sp>
        <p:nvSpPr>
          <p:cNvPr id="18" name="雲朵形圖說文字 17"/>
          <p:cNvSpPr/>
          <p:nvPr/>
        </p:nvSpPr>
        <p:spPr>
          <a:xfrm>
            <a:off x="971500" y="717360"/>
            <a:ext cx="3096430" cy="1566350"/>
          </a:xfrm>
          <a:prstGeom prst="cloud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600" b="1" dirty="0" smtClean="0"/>
              <a:t>身為部門員工，我也想提升專業知識技能、了解部門對我未來工作的規劃、</a:t>
            </a:r>
            <a:r>
              <a:rPr lang="en-US" altLang="zh-TW" sz="1600" b="1" dirty="0" smtClean="0"/>
              <a:t>…</a:t>
            </a:r>
            <a:endParaRPr lang="en-US" sz="1600" b="1" dirty="0"/>
          </a:p>
        </p:txBody>
      </p:sp>
      <p:sp>
        <p:nvSpPr>
          <p:cNvPr id="19" name="雲朵形圖說文字 18"/>
          <p:cNvSpPr/>
          <p:nvPr/>
        </p:nvSpPr>
        <p:spPr>
          <a:xfrm>
            <a:off x="5220090" y="627480"/>
            <a:ext cx="3096430" cy="1584220"/>
          </a:xfrm>
          <a:prstGeom prst="cloud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600" b="1" dirty="0" smtClean="0"/>
              <a:t>身為主管，我應該協助員工培養專業知識技能、規劃並追蹤長期的工作目標、</a:t>
            </a:r>
            <a:r>
              <a:rPr lang="en-US" altLang="zh-TW" sz="1600" b="1" dirty="0" smtClean="0"/>
              <a:t>…</a:t>
            </a:r>
            <a:endParaRPr lang="en-US" sz="1600" b="1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6372250" y="4588030"/>
            <a:ext cx="649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</a:t>
            </a:r>
            <a:endParaRPr 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906429" y="4588030"/>
            <a:ext cx="649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</a:t>
            </a:r>
            <a:endParaRPr 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822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55D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圓角矩形 109"/>
          <p:cNvSpPr/>
          <p:nvPr/>
        </p:nvSpPr>
        <p:spPr>
          <a:xfrm>
            <a:off x="409719" y="94219"/>
            <a:ext cx="3349414" cy="448706"/>
          </a:xfrm>
          <a:prstGeom prst="roundRect">
            <a:avLst>
              <a:gd name="adj" fmla="val 10299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11" name="圓角矩形 110"/>
          <p:cNvSpPr/>
          <p:nvPr/>
        </p:nvSpPr>
        <p:spPr>
          <a:xfrm>
            <a:off x="87086" y="426859"/>
            <a:ext cx="8969828" cy="4547518"/>
          </a:xfrm>
          <a:prstGeom prst="roundRect">
            <a:avLst>
              <a:gd name="adj" fmla="val 1985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grpSp>
        <p:nvGrpSpPr>
          <p:cNvPr id="2" name="群組 9"/>
          <p:cNvGrpSpPr/>
          <p:nvPr/>
        </p:nvGrpSpPr>
        <p:grpSpPr>
          <a:xfrm>
            <a:off x="3563860" y="242639"/>
            <a:ext cx="66328" cy="66328"/>
            <a:chOff x="-468560" y="0"/>
            <a:chExt cx="123478" cy="123478"/>
          </a:xfrm>
        </p:grpSpPr>
        <p:cxnSp>
          <p:nvCxnSpPr>
            <p:cNvPr id="113" name="直線接點 112"/>
            <p:cNvCxnSpPr/>
            <p:nvPr/>
          </p:nvCxnSpPr>
          <p:spPr>
            <a:xfrm>
              <a:off x="-468560" y="0"/>
              <a:ext cx="123478" cy="123478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</p:cxnSp>
        <p:cxnSp>
          <p:nvCxnSpPr>
            <p:cNvPr id="114" name="直線接點 113"/>
            <p:cNvCxnSpPr/>
            <p:nvPr/>
          </p:nvCxnSpPr>
          <p:spPr>
            <a:xfrm flipH="1">
              <a:off x="-468560" y="0"/>
              <a:ext cx="123478" cy="123478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</p:cxnSp>
      </p:grpSp>
      <p:grpSp>
        <p:nvGrpSpPr>
          <p:cNvPr id="3" name="群組 14"/>
          <p:cNvGrpSpPr/>
          <p:nvPr/>
        </p:nvGrpSpPr>
        <p:grpSpPr>
          <a:xfrm>
            <a:off x="3846218" y="176361"/>
            <a:ext cx="198884" cy="198884"/>
            <a:chOff x="2106166" y="-528067"/>
            <a:chExt cx="198884" cy="198884"/>
          </a:xfrm>
        </p:grpSpPr>
        <p:sp>
          <p:nvSpPr>
            <p:cNvPr id="116" name="橢圓 115"/>
            <p:cNvSpPr/>
            <p:nvPr/>
          </p:nvSpPr>
          <p:spPr>
            <a:xfrm>
              <a:off x="2106166" y="-528067"/>
              <a:ext cx="198884" cy="198884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grpSp>
          <p:nvGrpSpPr>
            <p:cNvPr id="4" name="群組 10"/>
            <p:cNvGrpSpPr/>
            <p:nvPr/>
          </p:nvGrpSpPr>
          <p:grpSpPr>
            <a:xfrm rot="2700000">
              <a:off x="2172444" y="-461789"/>
              <a:ext cx="66328" cy="66328"/>
              <a:chOff x="-468560" y="0"/>
              <a:chExt cx="123478" cy="123478"/>
            </a:xfrm>
          </p:grpSpPr>
          <p:cxnSp>
            <p:nvCxnSpPr>
              <p:cNvPr id="118" name="直線接點 117"/>
              <p:cNvCxnSpPr/>
              <p:nvPr/>
            </p:nvCxnSpPr>
            <p:spPr>
              <a:xfrm>
                <a:off x="-468560" y="0"/>
                <a:ext cx="123478" cy="123478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</p:cxnSp>
          <p:cxnSp>
            <p:nvCxnSpPr>
              <p:cNvPr id="119" name="直線接點 118"/>
              <p:cNvCxnSpPr/>
              <p:nvPr/>
            </p:nvCxnSpPr>
            <p:spPr>
              <a:xfrm flipH="1">
                <a:off x="-468560" y="0"/>
                <a:ext cx="123478" cy="123478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</p:cxnSp>
        </p:grpSp>
      </p:grpSp>
      <p:grpSp>
        <p:nvGrpSpPr>
          <p:cNvPr id="5" name="群組 19"/>
          <p:cNvGrpSpPr/>
          <p:nvPr/>
        </p:nvGrpSpPr>
        <p:grpSpPr>
          <a:xfrm>
            <a:off x="193303" y="521865"/>
            <a:ext cx="101724" cy="124026"/>
            <a:chOff x="126876" y="1278929"/>
            <a:chExt cx="101724" cy="124026"/>
          </a:xfrm>
        </p:grpSpPr>
        <p:cxnSp>
          <p:nvCxnSpPr>
            <p:cNvPr id="121" name="直線接點 120"/>
            <p:cNvCxnSpPr/>
            <p:nvPr/>
          </p:nvCxnSpPr>
          <p:spPr>
            <a:xfrm flipH="1">
              <a:off x="126876" y="1278929"/>
              <a:ext cx="66328" cy="66328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</p:cxnSp>
        <p:cxnSp>
          <p:nvCxnSpPr>
            <p:cNvPr id="122" name="直線接點 121"/>
            <p:cNvCxnSpPr/>
            <p:nvPr/>
          </p:nvCxnSpPr>
          <p:spPr>
            <a:xfrm flipH="1" flipV="1">
              <a:off x="126876" y="1336627"/>
              <a:ext cx="66328" cy="66328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</p:cxnSp>
        <p:cxnSp>
          <p:nvCxnSpPr>
            <p:cNvPr id="123" name="直線接點 122"/>
            <p:cNvCxnSpPr/>
            <p:nvPr/>
          </p:nvCxnSpPr>
          <p:spPr>
            <a:xfrm flipH="1">
              <a:off x="142305" y="1343025"/>
              <a:ext cx="86295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</p:cxnSp>
      </p:grpSp>
      <p:grpSp>
        <p:nvGrpSpPr>
          <p:cNvPr id="6" name="群組 20"/>
          <p:cNvGrpSpPr/>
          <p:nvPr/>
        </p:nvGrpSpPr>
        <p:grpSpPr>
          <a:xfrm flipH="1">
            <a:off x="460698" y="521865"/>
            <a:ext cx="101724" cy="124026"/>
            <a:chOff x="126876" y="1278929"/>
            <a:chExt cx="101724" cy="124026"/>
          </a:xfrm>
        </p:grpSpPr>
        <p:cxnSp>
          <p:nvCxnSpPr>
            <p:cNvPr id="125" name="直線接點 124"/>
            <p:cNvCxnSpPr/>
            <p:nvPr/>
          </p:nvCxnSpPr>
          <p:spPr>
            <a:xfrm flipH="1">
              <a:off x="126876" y="1278929"/>
              <a:ext cx="66328" cy="66328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126" name="直線接點 125"/>
            <p:cNvCxnSpPr/>
            <p:nvPr/>
          </p:nvCxnSpPr>
          <p:spPr>
            <a:xfrm flipH="1" flipV="1">
              <a:off x="126876" y="1336627"/>
              <a:ext cx="66328" cy="66328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127" name="直線接點 126"/>
            <p:cNvCxnSpPr/>
            <p:nvPr/>
          </p:nvCxnSpPr>
          <p:spPr>
            <a:xfrm flipH="1">
              <a:off x="142305" y="1343025"/>
              <a:ext cx="86295" cy="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</p:grpSp>
      <p:sp>
        <p:nvSpPr>
          <p:cNvPr id="128" name="弧形 127"/>
          <p:cNvSpPr/>
          <p:nvPr/>
        </p:nvSpPr>
        <p:spPr>
          <a:xfrm>
            <a:off x="728092" y="520700"/>
            <a:ext cx="134094" cy="134094"/>
          </a:xfrm>
          <a:prstGeom prst="arc">
            <a:avLst>
              <a:gd name="adj1" fmla="val 290639"/>
              <a:gd name="adj2" fmla="val 20508657"/>
            </a:avLst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/>
            <a:tailEnd type="triangle" w="med" len="sm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29" name="圓角矩形 128"/>
          <p:cNvSpPr/>
          <p:nvPr/>
        </p:nvSpPr>
        <p:spPr>
          <a:xfrm>
            <a:off x="1012274" y="490605"/>
            <a:ext cx="7520165" cy="216024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30" name="五角星形 129"/>
          <p:cNvSpPr/>
          <p:nvPr/>
        </p:nvSpPr>
        <p:spPr>
          <a:xfrm>
            <a:off x="8314541" y="553617"/>
            <a:ext cx="90000" cy="90000"/>
          </a:xfrm>
          <a:prstGeom prst="star5">
            <a:avLst/>
          </a:prstGeom>
          <a:noFill/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8766826" y="477672"/>
            <a:ext cx="242374" cy="294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ts val="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ts val="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68415" y="149860"/>
            <a:ext cx="2531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軌道二部</a:t>
            </a:r>
            <a:r>
              <a:rPr lang="zh-TW" altLang="en-US" sz="12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12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職涯規劃溝通與紀錄平台</a:t>
            </a:r>
            <a:endParaRPr lang="zh-TW" altLang="en-US" sz="12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1087282" y="463158"/>
            <a:ext cx="284565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TW" sz="1050" kern="0" dirty="0">
                <a:solidFill>
                  <a:prstClr val="black"/>
                </a:solidFill>
              </a:rPr>
              <a:t>http://portalltd.secltd/TEEmployee/#page-top</a:t>
            </a:r>
            <a:endParaRPr kumimoji="0" lang="zh-TW" altLang="en-US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630190" y="1511593"/>
            <a:ext cx="1980000" cy="864000"/>
          </a:xfrm>
          <a:prstGeom prst="rect">
            <a:avLst/>
          </a:prstGeom>
          <a:solidFill>
            <a:srgbClr val="94B6D2">
              <a:lumMod val="5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TW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/>
              </a:defRPr>
            </a:lvl1pPr>
          </a:lstStyle>
          <a:p>
            <a:r>
              <a:rPr lang="zh-TW" altLang="en-US" sz="1800" dirty="0"/>
              <a:t>拓展專業培養</a:t>
            </a:r>
          </a:p>
        </p:txBody>
      </p:sp>
      <p:sp>
        <p:nvSpPr>
          <p:cNvPr id="143" name="文字方塊 142"/>
          <p:cNvSpPr txBox="1"/>
          <p:nvPr/>
        </p:nvSpPr>
        <p:spPr>
          <a:xfrm>
            <a:off x="5706570" y="1511593"/>
            <a:ext cx="1980000" cy="864000"/>
          </a:xfrm>
          <a:prstGeom prst="rect">
            <a:avLst/>
          </a:prstGeom>
          <a:solidFill>
            <a:srgbClr val="94B6D2">
              <a:lumMod val="5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TW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/>
              </a:defRPr>
            </a:lvl1pPr>
          </a:lstStyle>
          <a:p>
            <a:r>
              <a:rPr lang="zh-TW" altLang="en-US" sz="1800" dirty="0"/>
              <a:t>培訓紀錄與規劃</a:t>
            </a:r>
          </a:p>
        </p:txBody>
      </p:sp>
      <p:sp>
        <p:nvSpPr>
          <p:cNvPr id="144" name="文字方塊 143"/>
          <p:cNvSpPr txBox="1"/>
          <p:nvPr/>
        </p:nvSpPr>
        <p:spPr>
          <a:xfrm>
            <a:off x="1553810" y="2529385"/>
            <a:ext cx="1980000" cy="864000"/>
          </a:xfrm>
          <a:prstGeom prst="rect">
            <a:avLst/>
          </a:prstGeom>
          <a:solidFill>
            <a:srgbClr val="94B6D2">
              <a:lumMod val="5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TW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/>
              </a:defRPr>
            </a:lvl1pPr>
          </a:lstStyle>
          <a:p>
            <a:r>
              <a:rPr lang="zh-TW" altLang="en-US" sz="1800" dirty="0"/>
              <a:t>年度行事曆目標</a:t>
            </a:r>
          </a:p>
        </p:txBody>
      </p:sp>
      <p:sp>
        <p:nvSpPr>
          <p:cNvPr id="145" name="文字方塊 144"/>
          <p:cNvSpPr txBox="1"/>
          <p:nvPr/>
        </p:nvSpPr>
        <p:spPr>
          <a:xfrm>
            <a:off x="3630190" y="2529385"/>
            <a:ext cx="1980000" cy="864000"/>
          </a:xfrm>
          <a:prstGeom prst="rect">
            <a:avLst/>
          </a:prstGeom>
          <a:solidFill>
            <a:srgbClr val="94B6D2">
              <a:lumMod val="5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TW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/>
              </a:defRPr>
            </a:lvl1pPr>
          </a:lstStyle>
          <a:p>
            <a:r>
              <a:rPr lang="zh-TW" altLang="en-US" sz="1800" dirty="0"/>
              <a:t>升等規劃與條件</a:t>
            </a:r>
          </a:p>
        </p:txBody>
      </p:sp>
      <p:sp>
        <p:nvSpPr>
          <p:cNvPr id="150" name="文字方塊 149"/>
          <p:cNvSpPr txBox="1"/>
          <p:nvPr/>
        </p:nvSpPr>
        <p:spPr>
          <a:xfrm>
            <a:off x="5706570" y="2529385"/>
            <a:ext cx="1980000" cy="864000"/>
          </a:xfrm>
          <a:prstGeom prst="rect">
            <a:avLst/>
          </a:prstGeom>
          <a:solidFill>
            <a:srgbClr val="D8B25C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TW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/>
              </a:defRPr>
            </a:lvl1pPr>
          </a:lstStyle>
          <a:p>
            <a:r>
              <a:rPr lang="zh-TW" altLang="en-US" sz="1800" dirty="0"/>
              <a:t>自評表與考核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1553810" y="3547177"/>
            <a:ext cx="1980000" cy="864000"/>
          </a:xfrm>
          <a:prstGeom prst="rect">
            <a:avLst/>
          </a:prstGeom>
          <a:solidFill>
            <a:srgbClr val="D8B25C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TW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/>
              </a:defRPr>
            </a:lvl1pPr>
          </a:lstStyle>
          <a:p>
            <a:r>
              <a:rPr lang="zh-TW" altLang="en-US" sz="1800" dirty="0"/>
              <a:t>工作紀錄管控表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1553810" y="1511593"/>
            <a:ext cx="1980000" cy="864000"/>
          </a:xfrm>
          <a:prstGeom prst="rect">
            <a:avLst/>
          </a:prstGeom>
          <a:solidFill>
            <a:srgbClr val="94B6D2">
              <a:lumMod val="5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TW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TW" altLang="en-US" b="1" dirty="0"/>
              <a:t>核心專業盤點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3898759" y="90893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規劃架構</a:t>
            </a:r>
            <a:endParaRPr lang="en-US" altLang="zh-TW" sz="2000" b="1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535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0" y="0"/>
            <a:ext cx="9144000" cy="1563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143384" y="1851650"/>
            <a:ext cx="9000615" cy="151221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/>
              </a:defRPr>
            </a:lvl1pPr>
          </a:lstStyle>
          <a:p>
            <a:endParaRPr lang="zh-TW" altLang="en-US" sz="1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143384" y="3435870"/>
            <a:ext cx="9000615" cy="165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/>
              </a:defRPr>
            </a:lvl1pPr>
          </a:lstStyle>
          <a:p>
            <a:endParaRPr lang="zh-TW" alt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1317" r="10100" b="18170"/>
          <a:stretch>
            <a:fillRect/>
          </a:stretch>
        </p:blipFill>
        <p:spPr bwMode="auto">
          <a:xfrm>
            <a:off x="2275300" y="1855491"/>
            <a:ext cx="1584220" cy="1509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10716" r="10702"/>
          <a:stretch>
            <a:fillRect/>
          </a:stretch>
        </p:blipFill>
        <p:spPr bwMode="auto">
          <a:xfrm>
            <a:off x="3859520" y="1855487"/>
            <a:ext cx="1584220" cy="1510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5800" y="1881777"/>
            <a:ext cx="1584000" cy="1492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 b="8156"/>
          <a:stretch>
            <a:fillRect/>
          </a:stretch>
        </p:blipFill>
        <p:spPr bwMode="auto">
          <a:xfrm>
            <a:off x="7467640" y="1881777"/>
            <a:ext cx="1584000" cy="1485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矩形 34"/>
          <p:cNvSpPr/>
          <p:nvPr/>
        </p:nvSpPr>
        <p:spPr>
          <a:xfrm>
            <a:off x="2267680" y="3007651"/>
            <a:ext cx="3168440" cy="360050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TW" altLang="en-US" sz="1600" b="1" dirty="0" smtClean="0">
                <a:solidFill>
                  <a:schemeClr val="bg1"/>
                </a:solidFill>
              </a:rPr>
              <a:t>要填多個</a:t>
            </a:r>
            <a:r>
              <a:rPr lang="en-US" altLang="zh-TW" sz="1600" b="1" dirty="0" smtClean="0">
                <a:solidFill>
                  <a:schemeClr val="bg1"/>
                </a:solidFill>
              </a:rPr>
              <a:t>Google</a:t>
            </a:r>
            <a:r>
              <a:rPr lang="zh-TW" altLang="en-US" sz="1600" b="1" dirty="0" smtClean="0">
                <a:solidFill>
                  <a:schemeClr val="bg1"/>
                </a:solidFill>
              </a:rPr>
              <a:t>表單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875800" y="3007651"/>
            <a:ext cx="3168440" cy="360050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TW" altLang="en-US" sz="1600" b="1" dirty="0" smtClean="0">
                <a:solidFill>
                  <a:schemeClr val="bg1"/>
                </a:solidFill>
              </a:rPr>
              <a:t>整合表單於員工平台，填寫更直覺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向右箭號 38"/>
          <p:cNvSpPr/>
          <p:nvPr/>
        </p:nvSpPr>
        <p:spPr>
          <a:xfrm>
            <a:off x="5530990" y="2499740"/>
            <a:ext cx="216030" cy="21603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763609" y="123410"/>
            <a:ext cx="5400751" cy="1296180"/>
            <a:chOff x="1763609" y="987530"/>
            <a:chExt cx="5400751" cy="1296180"/>
          </a:xfrm>
        </p:grpSpPr>
        <p:sp>
          <p:nvSpPr>
            <p:cNvPr id="2" name="圓角矩形圖說文字 1"/>
            <p:cNvSpPr/>
            <p:nvPr/>
          </p:nvSpPr>
          <p:spPr>
            <a:xfrm>
              <a:off x="3419840" y="1347580"/>
              <a:ext cx="3744520" cy="576080"/>
            </a:xfrm>
            <a:prstGeom prst="wedgeRoundRectCallout">
              <a:avLst>
                <a:gd name="adj1" fmla="val -55847"/>
                <a:gd name="adj2" fmla="val -25275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44000" lvl="2" indent="-144000">
                <a:spcBef>
                  <a:spcPts val="600"/>
                </a:spcBef>
              </a:pPr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蛤！又多一個平台要用有點麻煩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endPara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4" name="Picture 2" descr="C:\Users\6988\Downloads\employees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763609" y="987530"/>
              <a:ext cx="1296180" cy="1296180"/>
            </a:xfrm>
            <a:prstGeom prst="rect">
              <a:avLst/>
            </a:prstGeom>
            <a:noFill/>
          </p:spPr>
        </p:pic>
      </p:grp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67680" y="3435870"/>
            <a:ext cx="3168440" cy="1652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文字方塊 42"/>
          <p:cNvSpPr txBox="1"/>
          <p:nvPr/>
        </p:nvSpPr>
        <p:spPr>
          <a:xfrm>
            <a:off x="215670" y="2175755"/>
            <a:ext cx="1980000" cy="864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/>
              </a:defRPr>
            </a:lvl1pPr>
          </a:lstStyle>
          <a:p>
            <a:r>
              <a:rPr lang="zh-TW" altLang="en-US" sz="1800" dirty="0">
                <a:solidFill>
                  <a:schemeClr val="tx1"/>
                </a:solidFill>
              </a:rPr>
              <a:t>自評表與考核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215670" y="3831870"/>
            <a:ext cx="1980000" cy="864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/>
              </a:defRPr>
            </a:lvl1pPr>
          </a:lstStyle>
          <a:p>
            <a:r>
              <a:rPr lang="zh-TW" altLang="en-US" sz="1800" dirty="0">
                <a:solidFill>
                  <a:schemeClr val="tx1"/>
                </a:solidFill>
              </a:rPr>
              <a:t>工作紀錄管控表</a:t>
            </a:r>
          </a:p>
        </p:txBody>
      </p:sp>
      <p:sp>
        <p:nvSpPr>
          <p:cNvPr id="45" name="向右箭號 44"/>
          <p:cNvSpPr/>
          <p:nvPr/>
        </p:nvSpPr>
        <p:spPr>
          <a:xfrm>
            <a:off x="5530990" y="4155855"/>
            <a:ext cx="216030" cy="21603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2267680" y="4732050"/>
            <a:ext cx="3168440" cy="360050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TW" altLang="en-US" sz="1600" b="1" dirty="0" smtClean="0">
                <a:solidFill>
                  <a:schemeClr val="bg1"/>
                </a:solidFill>
              </a:rPr>
              <a:t>每月都要從旬卡撈資料再填寫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/>
          <a:srcRect r="6621" b="16184"/>
          <a:stretch>
            <a:fillRect/>
          </a:stretch>
        </p:blipFill>
        <p:spPr bwMode="auto">
          <a:xfrm>
            <a:off x="5868180" y="3435870"/>
            <a:ext cx="3168440" cy="16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矩形 46"/>
          <p:cNvSpPr/>
          <p:nvPr/>
        </p:nvSpPr>
        <p:spPr>
          <a:xfrm>
            <a:off x="5875800" y="4732050"/>
            <a:ext cx="3168440" cy="360050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TW" altLang="en-US" sz="1600" b="1" dirty="0" smtClean="0">
                <a:solidFill>
                  <a:schemeClr val="bg1"/>
                </a:solidFill>
              </a:rPr>
              <a:t>旬卡內容自動帶入，節省填寫時間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499470" y="1537320"/>
            <a:ext cx="704860" cy="36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solidFill>
                  <a:schemeClr val="tx1"/>
                </a:solidFill>
              </a:rPr>
              <a:t>過去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171980" y="1537320"/>
            <a:ext cx="704860" cy="36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solidFill>
                  <a:schemeClr val="tx1"/>
                </a:solidFill>
              </a:rPr>
              <a:t>現在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861020" y="1851650"/>
            <a:ext cx="3168000" cy="3240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2268140" y="1851650"/>
            <a:ext cx="3168000" cy="3240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00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0" y="0"/>
            <a:ext cx="9144000" cy="1563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41"/>
          <p:cNvGrpSpPr/>
          <p:nvPr/>
        </p:nvGrpSpPr>
        <p:grpSpPr>
          <a:xfrm>
            <a:off x="1763609" y="123410"/>
            <a:ext cx="5400751" cy="1296180"/>
            <a:chOff x="1763609" y="987530"/>
            <a:chExt cx="5400751" cy="1296180"/>
          </a:xfrm>
        </p:grpSpPr>
        <p:pic>
          <p:nvPicPr>
            <p:cNvPr id="34" name="Picture 2" descr="C:\Users\6988\Downloads\employees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63609" y="987530"/>
              <a:ext cx="1296180" cy="1296180"/>
            </a:xfrm>
            <a:prstGeom prst="rect">
              <a:avLst/>
            </a:prstGeom>
            <a:noFill/>
          </p:spPr>
        </p:pic>
        <p:sp>
          <p:nvSpPr>
            <p:cNvPr id="41" name="圓角矩形圖說文字 40"/>
            <p:cNvSpPr/>
            <p:nvPr/>
          </p:nvSpPr>
          <p:spPr>
            <a:xfrm>
              <a:off x="3419840" y="1347580"/>
              <a:ext cx="3744520" cy="576080"/>
            </a:xfrm>
            <a:prstGeom prst="wedgeRoundRectCallout">
              <a:avLst>
                <a:gd name="adj1" fmla="val -55847"/>
                <a:gd name="adj2" fmla="val -25275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44000" lvl="2" indent="-144000">
                <a:spcBef>
                  <a:spcPts val="600"/>
                </a:spcBef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用這個平台對我有什麼好處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endPara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143384" y="1635620"/>
            <a:ext cx="9000615" cy="172824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/>
              </a:defRPr>
            </a:lvl1pPr>
          </a:lstStyle>
          <a:p>
            <a:endParaRPr lang="zh-TW" altLang="en-US" sz="18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43384" y="3435870"/>
            <a:ext cx="9000615" cy="165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/>
              </a:defRPr>
            </a:lvl1pPr>
          </a:lstStyle>
          <a:p>
            <a:endParaRPr lang="zh-TW" altLang="en-US" sz="18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15670" y="2175755"/>
            <a:ext cx="1980000" cy="864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/>
              </a:defRPr>
            </a:lvl1pPr>
          </a:lstStyle>
          <a:p>
            <a:r>
              <a:rPr lang="zh-TW" altLang="en-US" sz="1800" dirty="0">
                <a:solidFill>
                  <a:schemeClr val="tx1"/>
                </a:solidFill>
              </a:rPr>
              <a:t>自評表與考核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215670" y="3831870"/>
            <a:ext cx="1980000" cy="864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軟正黑體"/>
              </a:defRPr>
            </a:lvl1pPr>
          </a:lstStyle>
          <a:p>
            <a:r>
              <a:rPr lang="zh-TW" altLang="en-US" sz="1800" dirty="0">
                <a:solidFill>
                  <a:schemeClr val="tx1"/>
                </a:solidFill>
              </a:rPr>
              <a:t>工作紀錄管控表</a:t>
            </a:r>
          </a:p>
        </p:txBody>
      </p:sp>
      <p:sp>
        <p:nvSpPr>
          <p:cNvPr id="31" name="矩形 30"/>
          <p:cNvSpPr/>
          <p:nvPr/>
        </p:nvSpPr>
        <p:spPr>
          <a:xfrm>
            <a:off x="2699740" y="1635620"/>
            <a:ext cx="5832699" cy="1800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4000" lvl="2" indent="-144000">
              <a:lnSpc>
                <a:spcPts val="16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主管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可以知道我對於工作表現的自我</a:t>
            </a: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評價</a:t>
            </a:r>
            <a:endParaRPr lang="zh-TW" altLang="en-US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44000" lvl="2" indent="-144000">
              <a:lnSpc>
                <a:spcPts val="16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我可以知道主管對於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我的</a:t>
            </a: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評價</a:t>
            </a:r>
            <a:endParaRPr lang="zh-TW" altLang="en-US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44000" lvl="2" indent="-144000">
              <a:lnSpc>
                <a:spcPts val="16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我可以給予主管建議，有機會改善工作環境</a:t>
            </a:r>
            <a:endParaRPr lang="zh-TW" altLang="en-US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44000" lvl="2" indent="-144000">
              <a:lnSpc>
                <a:spcPts val="16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考核面談有具體的參考內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容</a:t>
            </a: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來討論</a:t>
            </a:r>
            <a:endParaRPr lang="zh-TW" altLang="en-US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44000" lvl="2" indent="-144000">
              <a:lnSpc>
                <a:spcPts val="16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平台有留存紀錄，可供我逐年檢視</a:t>
            </a: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自我表現</a:t>
            </a:r>
            <a:endParaRPr lang="zh-TW" altLang="en-US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44000" lvl="2" indent="-144000">
              <a:lnSpc>
                <a:spcPts val="16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平台比</a:t>
            </a:r>
            <a:r>
              <a:rPr lang="en-US" altLang="zh-TW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表單更方便使用</a:t>
            </a:r>
            <a:endParaRPr lang="zh-TW" altLang="en-US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699740" y="3435870"/>
            <a:ext cx="5832699" cy="1800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4000" lvl="2" indent="-144000">
              <a:lnSpc>
                <a:spcPts val="16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記載每個月的工作內容，讓主管更了解我的工作量與性質</a:t>
            </a:r>
            <a:endParaRPr lang="zh-TW" altLang="en-US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44000" lvl="2" indent="-144000">
              <a:lnSpc>
                <a:spcPts val="16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</a:t>
            </a: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工作量較大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，有具體的說明以利主管了解</a:t>
            </a:r>
            <a:endParaRPr lang="zh-TW" altLang="en-US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44000" lvl="2" indent="-144000">
              <a:lnSpc>
                <a:spcPts val="16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</a:t>
            </a: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工作量較少時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，主管</a:t>
            </a: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可以有新的安排或調度</a:t>
            </a:r>
            <a:endParaRPr lang="en-US" altLang="zh-TW" sz="16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44000" lvl="2" indent="-144000">
              <a:lnSpc>
                <a:spcPts val="16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平台比</a:t>
            </a:r>
            <a:r>
              <a:rPr lang="en-US" altLang="zh-TW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EXCEL</a:t>
            </a: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表單更方便使用</a:t>
            </a:r>
            <a:endParaRPr lang="zh-TW" altLang="en-US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270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8" r="3761"/>
          <a:stretch/>
        </p:blipFill>
        <p:spPr>
          <a:xfrm>
            <a:off x="0" y="741802"/>
            <a:ext cx="9144000" cy="440169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/>
          <a:srcRect t="15516" b="11725"/>
          <a:stretch/>
        </p:blipFill>
        <p:spPr>
          <a:xfrm>
            <a:off x="6516270" y="388491"/>
            <a:ext cx="1710206" cy="34204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33380" y="1112240"/>
            <a:ext cx="1224170" cy="640089"/>
          </a:xfrm>
          <a:prstGeom prst="rect">
            <a:avLst/>
          </a:prstGeom>
          <a:ln w="38100" cap="sq">
            <a:solidFill>
              <a:srgbClr val="D8D9E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94200" y="1105591"/>
            <a:ext cx="1266340" cy="962089"/>
          </a:xfrm>
          <a:prstGeom prst="rect">
            <a:avLst/>
          </a:prstGeom>
          <a:ln w="38100" cap="sq">
            <a:solidFill>
              <a:srgbClr val="D8D9E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0" name="向右箭號 69"/>
          <p:cNvSpPr/>
          <p:nvPr/>
        </p:nvSpPr>
        <p:spPr>
          <a:xfrm rot="8100000">
            <a:off x="6581135" y="771278"/>
            <a:ext cx="288040" cy="30277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向右箭號 70"/>
          <p:cNvSpPr/>
          <p:nvPr/>
        </p:nvSpPr>
        <p:spPr>
          <a:xfrm rot="5400000">
            <a:off x="7675797" y="738847"/>
            <a:ext cx="288040" cy="30277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2843760" y="468220"/>
            <a:ext cx="284565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TW" sz="1050" kern="0" dirty="0">
                <a:solidFill>
                  <a:prstClr val="black"/>
                </a:solidFill>
                <a:hlinkClick r:id="rId6"/>
              </a:rPr>
              <a:t>http://portalltd.secltd/TEEmployee/#page-top</a:t>
            </a:r>
            <a:endParaRPr kumimoji="0" lang="zh-TW" altLang="en-US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400" y="411450"/>
            <a:ext cx="2520349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TW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軌道二部 職涯規劃溝通與紀錄平台</a:t>
            </a:r>
            <a:endParaRPr lang="zh-TW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80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匯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5721</TotalTime>
  <Words>1973</Words>
  <Application>Microsoft Office PowerPoint</Application>
  <PresentationFormat>如螢幕大小 (16:9)</PresentationFormat>
  <Paragraphs>297</Paragraphs>
  <Slides>48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48</vt:i4>
      </vt:variant>
    </vt:vector>
  </HeadingPairs>
  <TitlesOfParts>
    <vt:vector size="56" baseType="lpstr">
      <vt:lpstr>華康新綜藝體W9</vt:lpstr>
      <vt:lpstr>微軟正黑體</vt:lpstr>
      <vt:lpstr>新細明體</vt:lpstr>
      <vt:lpstr>Arial</vt:lpstr>
      <vt:lpstr>Calibri</vt:lpstr>
      <vt:lpstr>Wingdings</vt:lpstr>
      <vt:lpstr>Office 佈景主題</vt:lpstr>
      <vt:lpstr>1_Office 佈景主題</vt:lpstr>
      <vt:lpstr>軌道二部 職涯規劃 溝通與紀錄平台 說明會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感謝聆聽 敬請指教</vt:lpstr>
    </vt:vector>
  </TitlesOfParts>
  <Company>SINOTECH.LTD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6988</dc:creator>
  <cp:lastModifiedBy>陳柏愷</cp:lastModifiedBy>
  <cp:revision>410</cp:revision>
  <dcterms:created xsi:type="dcterms:W3CDTF">2021-09-07T03:03:27Z</dcterms:created>
  <dcterms:modified xsi:type="dcterms:W3CDTF">2022-11-07T01:13:37Z</dcterms:modified>
</cp:coreProperties>
</file>